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43.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40.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slide+xml" PartName="/ppt/slides/slide40.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Lst>
  <p:sldSz cy="5143500" cx="9144000"/>
  <p:notesSz cx="6858000" cy="9144000"/>
  <p:embeddedFontLst>
    <p:embeddedFont>
      <p:font typeface="Roboto"/>
      <p:regular r:id="rId50"/>
      <p:bold r:id="rId51"/>
      <p:italic r:id="rId52"/>
      <p:boldItalic r:id="rId53"/>
    </p:embeddedFont>
    <p:embeddedFont>
      <p:font typeface="Nunito"/>
      <p:regular r:id="rId54"/>
      <p:bold r:id="rId55"/>
      <p:italic r:id="rId56"/>
      <p:boldItalic r:id="rId5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slide" Target="slides/slide41.xml"/><Relationship Id="rId45" Type="http://schemas.openxmlformats.org/officeDocument/2006/relationships/slide" Target="slides/slide40.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48" Type="http://schemas.openxmlformats.org/officeDocument/2006/relationships/slide" Target="slides/slide43.xml"/><Relationship Id="rId47" Type="http://schemas.openxmlformats.org/officeDocument/2006/relationships/slide" Target="slides/slide42.xml"/><Relationship Id="rId49" Type="http://schemas.openxmlformats.org/officeDocument/2006/relationships/slide" Target="slides/slide4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51" Type="http://schemas.openxmlformats.org/officeDocument/2006/relationships/font" Target="fonts/Roboto-bold.fntdata"/><Relationship Id="rId50" Type="http://schemas.openxmlformats.org/officeDocument/2006/relationships/font" Target="fonts/Roboto-regular.fntdata"/><Relationship Id="rId53" Type="http://schemas.openxmlformats.org/officeDocument/2006/relationships/font" Target="fonts/Roboto-boldItalic.fntdata"/><Relationship Id="rId52" Type="http://schemas.openxmlformats.org/officeDocument/2006/relationships/font" Target="fonts/Roboto-italic.fntdata"/><Relationship Id="rId11" Type="http://schemas.openxmlformats.org/officeDocument/2006/relationships/slide" Target="slides/slide6.xml"/><Relationship Id="rId55" Type="http://schemas.openxmlformats.org/officeDocument/2006/relationships/font" Target="fonts/Nunito-bold.fntdata"/><Relationship Id="rId10" Type="http://schemas.openxmlformats.org/officeDocument/2006/relationships/slide" Target="slides/slide5.xml"/><Relationship Id="rId54" Type="http://schemas.openxmlformats.org/officeDocument/2006/relationships/font" Target="fonts/Nunito-regular.fntdata"/><Relationship Id="rId13" Type="http://schemas.openxmlformats.org/officeDocument/2006/relationships/slide" Target="slides/slide8.xml"/><Relationship Id="rId57" Type="http://schemas.openxmlformats.org/officeDocument/2006/relationships/font" Target="fonts/Nunito-boldItalic.fntdata"/><Relationship Id="rId12" Type="http://schemas.openxmlformats.org/officeDocument/2006/relationships/slide" Target="slides/slide7.xml"/><Relationship Id="rId56" Type="http://schemas.openxmlformats.org/officeDocument/2006/relationships/font" Target="fonts/Nunito-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 name="Shape 109"/>
        <p:cNvGrpSpPr/>
        <p:nvPr/>
      </p:nvGrpSpPr>
      <p:grpSpPr>
        <a:xfrm>
          <a:off x="0" y="0"/>
          <a:ext cx="0" cy="0"/>
          <a:chOff x="0" y="0"/>
          <a:chExt cx="0" cy="0"/>
        </a:xfrm>
      </p:grpSpPr>
      <p:sp>
        <p:nvSpPr>
          <p:cNvPr id="110" name="Google Shape;110;g1637f26b329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 name="Google Shape;111;g1637f26b329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 name="Shape 116"/>
        <p:cNvGrpSpPr/>
        <p:nvPr/>
      </p:nvGrpSpPr>
      <p:grpSpPr>
        <a:xfrm>
          <a:off x="0" y="0"/>
          <a:ext cx="0" cy="0"/>
          <a:chOff x="0" y="0"/>
          <a:chExt cx="0" cy="0"/>
        </a:xfrm>
      </p:grpSpPr>
      <p:sp>
        <p:nvSpPr>
          <p:cNvPr id="117" name="Google Shape;117;g1637f26b329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 name="Google Shape;118;g1637f26b329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2" name="Shape 122"/>
        <p:cNvGrpSpPr/>
        <p:nvPr/>
      </p:nvGrpSpPr>
      <p:grpSpPr>
        <a:xfrm>
          <a:off x="0" y="0"/>
          <a:ext cx="0" cy="0"/>
          <a:chOff x="0" y="0"/>
          <a:chExt cx="0" cy="0"/>
        </a:xfrm>
      </p:grpSpPr>
      <p:sp>
        <p:nvSpPr>
          <p:cNvPr id="123" name="Google Shape;123;g1637f26b329_0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 name="Google Shape;124;g1637f26b329_0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1637f26b329_0_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1637f26b329_0_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637f26b329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637f26b329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1637f26b329_0_1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1637f26b329_0_1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637f26b329_0_1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637f26b329_0_1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637f26b329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637f26b329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637f26b329_0_12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637f26b329_0_12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637f26b329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637f26b329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1637f26b329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1637f26b329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637f26b329_0_1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637f26b329_0_1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1637f26b329_0_1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1637f26b329_0_1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7" name="Shape 187"/>
        <p:cNvGrpSpPr/>
        <p:nvPr/>
      </p:nvGrpSpPr>
      <p:grpSpPr>
        <a:xfrm>
          <a:off x="0" y="0"/>
          <a:ext cx="0" cy="0"/>
          <a:chOff x="0" y="0"/>
          <a:chExt cx="0" cy="0"/>
        </a:xfrm>
      </p:grpSpPr>
      <p:sp>
        <p:nvSpPr>
          <p:cNvPr id="188" name="Google Shape;188;g1681153e499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9" name="Google Shape;189;g1681153e499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1681153e499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1681153e499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681153e499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681153e49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681153e499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681153e499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0" name="Shape 210"/>
        <p:cNvGrpSpPr/>
        <p:nvPr/>
      </p:nvGrpSpPr>
      <p:grpSpPr>
        <a:xfrm>
          <a:off x="0" y="0"/>
          <a:ext cx="0" cy="0"/>
          <a:chOff x="0" y="0"/>
          <a:chExt cx="0" cy="0"/>
        </a:xfrm>
      </p:grpSpPr>
      <p:sp>
        <p:nvSpPr>
          <p:cNvPr id="211" name="Google Shape;211;g1681153e499_0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2" name="Google Shape;212;g1681153e499_0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6" name="Shape 216"/>
        <p:cNvGrpSpPr/>
        <p:nvPr/>
      </p:nvGrpSpPr>
      <p:grpSpPr>
        <a:xfrm>
          <a:off x="0" y="0"/>
          <a:ext cx="0" cy="0"/>
          <a:chOff x="0" y="0"/>
          <a:chExt cx="0" cy="0"/>
        </a:xfrm>
      </p:grpSpPr>
      <p:sp>
        <p:nvSpPr>
          <p:cNvPr id="217" name="Google Shape;217;g1681153e499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8" name="Google Shape;218;g1681153e499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681153e499_0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681153e499_0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681153e499_0_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681153e499_0_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1637f26b329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1637f26b329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1681153e499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1681153e499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1" name="Shape 241"/>
        <p:cNvGrpSpPr/>
        <p:nvPr/>
      </p:nvGrpSpPr>
      <p:grpSpPr>
        <a:xfrm>
          <a:off x="0" y="0"/>
          <a:ext cx="0" cy="0"/>
          <a:chOff x="0" y="0"/>
          <a:chExt cx="0" cy="0"/>
        </a:xfrm>
      </p:grpSpPr>
      <p:sp>
        <p:nvSpPr>
          <p:cNvPr id="242" name="Google Shape;242;g1681153e499_0_7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3" name="Google Shape;243;g1681153e499_0_7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1681153e499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9" name="Google Shape;249;g1681153e499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8a9f31d65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8a9f31d65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9" name="Shape 259"/>
        <p:cNvGrpSpPr/>
        <p:nvPr/>
      </p:nvGrpSpPr>
      <p:grpSpPr>
        <a:xfrm>
          <a:off x="0" y="0"/>
          <a:ext cx="0" cy="0"/>
          <a:chOff x="0" y="0"/>
          <a:chExt cx="0" cy="0"/>
        </a:xfrm>
      </p:grpSpPr>
      <p:sp>
        <p:nvSpPr>
          <p:cNvPr id="260" name="Google Shape;260;g18a9f31d656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1" name="Google Shape;261;g18a9f31d656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6" name="Shape 266"/>
        <p:cNvGrpSpPr/>
        <p:nvPr/>
      </p:nvGrpSpPr>
      <p:grpSpPr>
        <a:xfrm>
          <a:off x="0" y="0"/>
          <a:ext cx="0" cy="0"/>
          <a:chOff x="0" y="0"/>
          <a:chExt cx="0" cy="0"/>
        </a:xfrm>
      </p:grpSpPr>
      <p:sp>
        <p:nvSpPr>
          <p:cNvPr id="267" name="Google Shape;267;g18a9f31d656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8" name="Google Shape;268;g18a9f31d656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2" name="Shape 272"/>
        <p:cNvGrpSpPr/>
        <p:nvPr/>
      </p:nvGrpSpPr>
      <p:grpSpPr>
        <a:xfrm>
          <a:off x="0" y="0"/>
          <a:ext cx="0" cy="0"/>
          <a:chOff x="0" y="0"/>
          <a:chExt cx="0" cy="0"/>
        </a:xfrm>
      </p:grpSpPr>
      <p:sp>
        <p:nvSpPr>
          <p:cNvPr id="273" name="Google Shape;273;g18a9f31d656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4" name="Google Shape;274;g18a9f31d656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18a9f31d656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18a9f31d656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8a9f31d656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8a9f31d656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18a9f31df7a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18a9f31df7a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g1637f26b329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 name="Google Shape;71;g1637f26b329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18a9f31df7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18a9f31df7a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18a9f31df7a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18a9f31df7a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18a9f31df7a_0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18a9f31df7a_0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7" name="Shape 317"/>
        <p:cNvGrpSpPr/>
        <p:nvPr/>
      </p:nvGrpSpPr>
      <p:grpSpPr>
        <a:xfrm>
          <a:off x="0" y="0"/>
          <a:ext cx="0" cy="0"/>
          <a:chOff x="0" y="0"/>
          <a:chExt cx="0" cy="0"/>
        </a:xfrm>
      </p:grpSpPr>
      <p:sp>
        <p:nvSpPr>
          <p:cNvPr id="318" name="Google Shape;318;g1681153e499_0_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9" name="Google Shape;319;g1681153e499_0_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3" name="Shape 323"/>
        <p:cNvGrpSpPr/>
        <p:nvPr/>
      </p:nvGrpSpPr>
      <p:grpSpPr>
        <a:xfrm>
          <a:off x="0" y="0"/>
          <a:ext cx="0" cy="0"/>
          <a:chOff x="0" y="0"/>
          <a:chExt cx="0" cy="0"/>
        </a:xfrm>
      </p:grpSpPr>
      <p:sp>
        <p:nvSpPr>
          <p:cNvPr id="324" name="Google Shape;324;g1682ad0876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5" name="Google Shape;325;g1682ad0876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1637f26b329_0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1637f26b329_0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 name="Shape 83"/>
        <p:cNvGrpSpPr/>
        <p:nvPr/>
      </p:nvGrpSpPr>
      <p:grpSpPr>
        <a:xfrm>
          <a:off x="0" y="0"/>
          <a:ext cx="0" cy="0"/>
          <a:chOff x="0" y="0"/>
          <a:chExt cx="0" cy="0"/>
        </a:xfrm>
      </p:grpSpPr>
      <p:sp>
        <p:nvSpPr>
          <p:cNvPr id="84" name="Google Shape;84;g1637f26b329_0_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 name="Google Shape;85;g1637f26b329_0_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 name="Shape 90"/>
        <p:cNvGrpSpPr/>
        <p:nvPr/>
      </p:nvGrpSpPr>
      <p:grpSpPr>
        <a:xfrm>
          <a:off x="0" y="0"/>
          <a:ext cx="0" cy="0"/>
          <a:chOff x="0" y="0"/>
          <a:chExt cx="0" cy="0"/>
        </a:xfrm>
      </p:grpSpPr>
      <p:sp>
        <p:nvSpPr>
          <p:cNvPr id="91" name="Google Shape;91;g1637f26b329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 name="Google Shape;92;g1637f26b329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1637f26b329_0_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1637f26b329_0_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 name="Shape 102"/>
        <p:cNvGrpSpPr/>
        <p:nvPr/>
      </p:nvGrpSpPr>
      <p:grpSpPr>
        <a:xfrm>
          <a:off x="0" y="0"/>
          <a:ext cx="0" cy="0"/>
          <a:chOff x="0" y="0"/>
          <a:chExt cx="0" cy="0"/>
        </a:xfrm>
      </p:grpSpPr>
      <p:sp>
        <p:nvSpPr>
          <p:cNvPr id="103" name="Google Shape;103;g1637f26b329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 name="Google Shape;104;g1637f26b329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9.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1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6.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17.png"/><Relationship Id="rId4" Type="http://schemas.openxmlformats.org/officeDocument/2006/relationships/image" Target="../media/image2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1.xml"/><Relationship Id="rId3" Type="http://schemas.openxmlformats.org/officeDocument/2006/relationships/image" Target="../media/image35.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30.png"/><Relationship Id="rId4" Type="http://schemas.openxmlformats.org/officeDocument/2006/relationships/image" Target="../media/image23.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 Id="rId3" Type="http://schemas.openxmlformats.org/officeDocument/2006/relationships/image" Target="../media/image28.png"/><Relationship Id="rId4" Type="http://schemas.openxmlformats.org/officeDocument/2006/relationships/image" Target="../media/image3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 Id="rId3" Type="http://schemas.openxmlformats.org/officeDocument/2006/relationships/image" Target="../media/image3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9.xml"/><Relationship Id="rId3" Type="http://schemas.openxmlformats.org/officeDocument/2006/relationships/image" Target="../media/image3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4.png"/><Relationship Id="rId4" Type="http://schemas.openxmlformats.org/officeDocument/2006/relationships/image" Target="../media/image27.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1.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2.xml"/><Relationship Id="rId3" Type="http://schemas.openxmlformats.org/officeDocument/2006/relationships/hyperlink" Target="https://www.fileformat.info/tool/hash.htm"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3.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4.xml"/><Relationship Id="rId3" Type="http://schemas.openxmlformats.org/officeDocument/2006/relationships/image" Target="../media/image21.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7.xml"/><Relationship Id="rId3" Type="http://schemas.openxmlformats.org/officeDocument/2006/relationships/image" Target="../media/image20.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8.xml"/><Relationship Id="rId3" Type="http://schemas.openxmlformats.org/officeDocument/2006/relationships/image" Target="../media/image2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9.xml"/><Relationship Id="rId3" Type="http://schemas.openxmlformats.org/officeDocument/2006/relationships/image" Target="../media/image2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3.png"/><Relationship Id="rId4" Type="http://schemas.openxmlformats.org/officeDocument/2006/relationships/image" Target="../media/image11.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0.xml"/><Relationship Id="rId3" Type="http://schemas.openxmlformats.org/officeDocument/2006/relationships/image" Target="../media/image22.png"/></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1.xml"/><Relationship Id="rId3" Type="http://schemas.openxmlformats.org/officeDocument/2006/relationships/image" Target="../media/image24.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2.xml"/><Relationship Id="rId3" Type="http://schemas.openxmlformats.org/officeDocument/2006/relationships/image" Target="../media/image3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security at the transport layer SSL and TLS</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2" name="Shape 112"/>
        <p:cNvGrpSpPr/>
        <p:nvPr/>
      </p:nvGrpSpPr>
      <p:grpSpPr>
        <a:xfrm>
          <a:off x="0" y="0"/>
          <a:ext cx="0" cy="0"/>
          <a:chOff x="0" y="0"/>
          <a:chExt cx="0" cy="0"/>
        </a:xfrm>
      </p:grpSpPr>
      <p:sp>
        <p:nvSpPr>
          <p:cNvPr id="113" name="Google Shape;113;p2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00">
                <a:solidFill>
                  <a:srgbClr val="444444"/>
                </a:solidFill>
                <a:highlight>
                  <a:srgbClr val="FFFFFF"/>
                </a:highlight>
              </a:rPr>
              <a:t>Phase II of Handshake Protocol</a:t>
            </a:r>
            <a:endParaRPr sz="2500"/>
          </a:p>
        </p:txBody>
      </p:sp>
      <p:sp>
        <p:nvSpPr>
          <p:cNvPr id="114" name="Google Shape;114;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Clr>
                <a:schemeClr val="dk1"/>
              </a:buClr>
              <a:buSzPts val="1100"/>
              <a:buFont typeface="Arial"/>
              <a:buNone/>
            </a:pPr>
            <a:r>
              <a:rPr lang="en" sz="1450">
                <a:solidFill>
                  <a:srgbClr val="444444"/>
                </a:solidFill>
                <a:highlight>
                  <a:srgbClr val="FFFFFF"/>
                </a:highlight>
              </a:rPr>
              <a:t>After Phase II,</a:t>
            </a:r>
            <a:endParaRPr sz="1450">
              <a:solidFill>
                <a:srgbClr val="444444"/>
              </a:solidFill>
              <a:highlight>
                <a:srgbClr val="FFFFFF"/>
              </a:highlight>
            </a:endParaRPr>
          </a:p>
          <a:p>
            <a:pPr indent="0" lvl="0" marL="0" rtl="0" algn="just">
              <a:spcBef>
                <a:spcPts val="0"/>
              </a:spcBef>
              <a:spcAft>
                <a:spcPts val="0"/>
              </a:spcAft>
              <a:buNone/>
            </a:pPr>
            <a:r>
              <a:rPr lang="en" sz="1450">
                <a:solidFill>
                  <a:srgbClr val="444444"/>
                </a:solidFill>
                <a:highlight>
                  <a:srgbClr val="FFFFFF"/>
                </a:highlight>
              </a:rPr>
              <a:t>❏ The server is authenticated </a:t>
            </a:r>
            <a:endParaRPr sz="1450">
              <a:solidFill>
                <a:srgbClr val="444444"/>
              </a:solidFill>
              <a:highlight>
                <a:srgbClr val="FFFFFF"/>
              </a:highlight>
            </a:endParaRPr>
          </a:p>
          <a:p>
            <a:pPr indent="0" lvl="0" marL="0" rtl="0" algn="just">
              <a:spcBef>
                <a:spcPts val="0"/>
              </a:spcBef>
              <a:spcAft>
                <a:spcPts val="0"/>
              </a:spcAft>
              <a:buClr>
                <a:schemeClr val="dk1"/>
              </a:buClr>
              <a:buSzPts val="1100"/>
              <a:buFont typeface="Arial"/>
              <a:buNone/>
            </a:pPr>
            <a:r>
              <a:rPr lang="en" sz="1450">
                <a:solidFill>
                  <a:srgbClr val="444444"/>
                </a:solidFill>
                <a:highlight>
                  <a:srgbClr val="FFFFFF"/>
                </a:highlight>
              </a:rPr>
              <a:t>to the client.</a:t>
            </a:r>
            <a:endParaRPr sz="1450">
              <a:solidFill>
                <a:srgbClr val="444444"/>
              </a:solidFill>
              <a:highlight>
                <a:srgbClr val="FFFFFF"/>
              </a:highlight>
            </a:endParaRPr>
          </a:p>
          <a:p>
            <a:pPr indent="0" lvl="0" marL="0" rtl="0" algn="just">
              <a:spcBef>
                <a:spcPts val="0"/>
              </a:spcBef>
              <a:spcAft>
                <a:spcPts val="0"/>
              </a:spcAft>
              <a:buNone/>
            </a:pPr>
            <a:r>
              <a:rPr lang="en" sz="1450">
                <a:solidFill>
                  <a:srgbClr val="444444"/>
                </a:solidFill>
                <a:highlight>
                  <a:srgbClr val="FFFFFF"/>
                </a:highlight>
              </a:rPr>
              <a:t>❏ The client knows the public</a:t>
            </a:r>
            <a:endParaRPr sz="1450">
              <a:solidFill>
                <a:srgbClr val="444444"/>
              </a:solidFill>
              <a:highlight>
                <a:srgbClr val="FFFFFF"/>
              </a:highlight>
            </a:endParaRPr>
          </a:p>
          <a:p>
            <a:pPr indent="0" lvl="0" marL="0" rtl="0" algn="just">
              <a:spcBef>
                <a:spcPts val="0"/>
              </a:spcBef>
              <a:spcAft>
                <a:spcPts val="0"/>
              </a:spcAft>
              <a:buClr>
                <a:schemeClr val="dk1"/>
              </a:buClr>
              <a:buSzPts val="1100"/>
              <a:buFont typeface="Arial"/>
              <a:buNone/>
            </a:pPr>
            <a:r>
              <a:rPr lang="en" sz="1450">
                <a:solidFill>
                  <a:srgbClr val="444444"/>
                </a:solidFill>
                <a:highlight>
                  <a:srgbClr val="FFFFFF"/>
                </a:highlight>
              </a:rPr>
              <a:t> key of the server if required.</a:t>
            </a:r>
            <a:endParaRPr sz="1450">
              <a:solidFill>
                <a:srgbClr val="444444"/>
              </a:solidFill>
              <a:highlight>
                <a:srgbClr val="FFFFFF"/>
              </a:highlight>
            </a:endParaRPr>
          </a:p>
          <a:p>
            <a:pPr indent="0" lvl="0" marL="0" rtl="0" algn="l">
              <a:spcBef>
                <a:spcPts val="0"/>
              </a:spcBef>
              <a:spcAft>
                <a:spcPts val="1200"/>
              </a:spcAft>
              <a:buNone/>
            </a:pPr>
            <a:r>
              <a:t/>
            </a:r>
            <a:endParaRPr sz="2200"/>
          </a:p>
        </p:txBody>
      </p:sp>
      <p:pic>
        <p:nvPicPr>
          <p:cNvPr id="115" name="Google Shape;115;p22"/>
          <p:cNvPicPr preferRelativeResize="0"/>
          <p:nvPr/>
        </p:nvPicPr>
        <p:blipFill>
          <a:blip r:embed="rId3">
            <a:alphaModFix/>
          </a:blip>
          <a:stretch>
            <a:fillRect/>
          </a:stretch>
        </p:blipFill>
        <p:spPr>
          <a:xfrm>
            <a:off x="2907475" y="884225"/>
            <a:ext cx="6236525" cy="3907894"/>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 name="Shape 119"/>
        <p:cNvGrpSpPr/>
        <p:nvPr/>
      </p:nvGrpSpPr>
      <p:grpSpPr>
        <a:xfrm>
          <a:off x="0" y="0"/>
          <a:ext cx="0" cy="0"/>
          <a:chOff x="0" y="0"/>
          <a:chExt cx="0" cy="0"/>
        </a:xfrm>
      </p:grpSpPr>
      <p:sp>
        <p:nvSpPr>
          <p:cNvPr id="120" name="Google Shape;120;p23"/>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00">
                <a:solidFill>
                  <a:srgbClr val="444444"/>
                </a:solidFill>
                <a:highlight>
                  <a:srgbClr val="FFFFFF"/>
                </a:highlight>
              </a:rPr>
              <a:t>Four cases in Phase II</a:t>
            </a:r>
            <a:endParaRPr sz="2500"/>
          </a:p>
        </p:txBody>
      </p:sp>
      <p:pic>
        <p:nvPicPr>
          <p:cNvPr id="121" name="Google Shape;121;p23"/>
          <p:cNvPicPr preferRelativeResize="0"/>
          <p:nvPr/>
        </p:nvPicPr>
        <p:blipFill>
          <a:blip r:embed="rId3">
            <a:alphaModFix/>
          </a:blip>
          <a:stretch>
            <a:fillRect/>
          </a:stretch>
        </p:blipFill>
        <p:spPr>
          <a:xfrm>
            <a:off x="311700" y="919300"/>
            <a:ext cx="8343850" cy="42241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5" name="Shape 125"/>
        <p:cNvGrpSpPr/>
        <p:nvPr/>
      </p:nvGrpSpPr>
      <p:grpSpPr>
        <a:xfrm>
          <a:off x="0" y="0"/>
          <a:ext cx="0" cy="0"/>
          <a:chOff x="0" y="0"/>
          <a:chExt cx="0" cy="0"/>
        </a:xfrm>
      </p:grpSpPr>
      <p:sp>
        <p:nvSpPr>
          <p:cNvPr id="126" name="Google Shape;126;p2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00">
                <a:solidFill>
                  <a:srgbClr val="444444"/>
                </a:solidFill>
                <a:highlight>
                  <a:srgbClr val="FFFFFF"/>
                </a:highlight>
              </a:rPr>
              <a:t>Phase III of Handshake Protocol</a:t>
            </a:r>
            <a:endParaRPr sz="2500"/>
          </a:p>
        </p:txBody>
      </p:sp>
      <p:pic>
        <p:nvPicPr>
          <p:cNvPr id="127" name="Google Shape;127;p24"/>
          <p:cNvPicPr preferRelativeResize="0"/>
          <p:nvPr/>
        </p:nvPicPr>
        <p:blipFill>
          <a:blip r:embed="rId3">
            <a:alphaModFix/>
          </a:blip>
          <a:stretch>
            <a:fillRect/>
          </a:stretch>
        </p:blipFill>
        <p:spPr>
          <a:xfrm>
            <a:off x="2574550" y="1017725"/>
            <a:ext cx="6569451" cy="3820975"/>
          </a:xfrm>
          <a:prstGeom prst="rect">
            <a:avLst/>
          </a:prstGeom>
          <a:noFill/>
          <a:ln>
            <a:noFill/>
          </a:ln>
        </p:spPr>
      </p:pic>
      <p:sp>
        <p:nvSpPr>
          <p:cNvPr id="128" name="Google Shape;128;p24"/>
          <p:cNvSpPr txBox="1"/>
          <p:nvPr/>
        </p:nvSpPr>
        <p:spPr>
          <a:xfrm>
            <a:off x="138850" y="1110950"/>
            <a:ext cx="2435700" cy="2434200"/>
          </a:xfrm>
          <a:prstGeom prst="rect">
            <a:avLst/>
          </a:prstGeom>
          <a:noFill/>
          <a:ln>
            <a:noFill/>
          </a:ln>
        </p:spPr>
        <p:txBody>
          <a:bodyPr anchorCtr="0" anchor="t" bIns="91425" lIns="91425" spcFirstLastPara="1" rIns="91425" wrap="square" tIns="91425">
            <a:spAutoFit/>
          </a:bodyPr>
          <a:lstStyle/>
          <a:p>
            <a:pPr indent="0" lvl="0" marL="0" rtl="0" algn="just">
              <a:lnSpc>
                <a:spcPct val="115000"/>
              </a:lnSpc>
              <a:spcBef>
                <a:spcPts val="0"/>
              </a:spcBef>
              <a:spcAft>
                <a:spcPts val="0"/>
              </a:spcAft>
              <a:buNone/>
            </a:pPr>
            <a:r>
              <a:rPr lang="en" sz="1850">
                <a:solidFill>
                  <a:srgbClr val="444444"/>
                </a:solidFill>
                <a:highlight>
                  <a:srgbClr val="FFFFFF"/>
                </a:highlight>
              </a:rPr>
              <a:t>After Phase III,</a:t>
            </a:r>
            <a:endParaRPr sz="1850">
              <a:solidFill>
                <a:srgbClr val="444444"/>
              </a:solidFill>
              <a:highlight>
                <a:srgbClr val="FFFFFF"/>
              </a:highlight>
            </a:endParaRPr>
          </a:p>
          <a:p>
            <a:pPr indent="0" lvl="0" marL="0" rtl="0" algn="just">
              <a:lnSpc>
                <a:spcPct val="115000"/>
              </a:lnSpc>
              <a:spcBef>
                <a:spcPts val="0"/>
              </a:spcBef>
              <a:spcAft>
                <a:spcPts val="0"/>
              </a:spcAft>
              <a:buNone/>
            </a:pPr>
            <a:r>
              <a:rPr lang="en" sz="1850">
                <a:solidFill>
                  <a:srgbClr val="444444"/>
                </a:solidFill>
                <a:highlight>
                  <a:srgbClr val="FFFFFF"/>
                </a:highlight>
              </a:rPr>
              <a:t>❏ The client is authenticated for the server.</a:t>
            </a:r>
            <a:endParaRPr sz="1850">
              <a:solidFill>
                <a:srgbClr val="444444"/>
              </a:solidFill>
              <a:highlight>
                <a:srgbClr val="FFFFFF"/>
              </a:highlight>
            </a:endParaRPr>
          </a:p>
          <a:p>
            <a:pPr indent="0" lvl="0" marL="0" rtl="0" algn="just">
              <a:lnSpc>
                <a:spcPct val="115000"/>
              </a:lnSpc>
              <a:spcBef>
                <a:spcPts val="0"/>
              </a:spcBef>
              <a:spcAft>
                <a:spcPts val="0"/>
              </a:spcAft>
              <a:buNone/>
            </a:pPr>
            <a:r>
              <a:rPr lang="en" sz="1850">
                <a:solidFill>
                  <a:srgbClr val="444444"/>
                </a:solidFill>
                <a:highlight>
                  <a:srgbClr val="FFFFFF"/>
                </a:highlight>
              </a:rPr>
              <a:t>❏ Both the client and the server know the pre-master secret.</a:t>
            </a:r>
            <a:endParaRPr sz="1850">
              <a:solidFill>
                <a:srgbClr val="444444"/>
              </a:solidFill>
              <a:highlight>
                <a:srgbClr val="FFFFFF"/>
              </a:highlight>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00">
                <a:solidFill>
                  <a:srgbClr val="444444"/>
                </a:solidFill>
                <a:highlight>
                  <a:srgbClr val="FFFFFF"/>
                </a:highlight>
              </a:rPr>
              <a:t>Four cases in Phase III</a:t>
            </a:r>
            <a:endParaRPr sz="2500"/>
          </a:p>
        </p:txBody>
      </p:sp>
      <p:pic>
        <p:nvPicPr>
          <p:cNvPr id="134" name="Google Shape;134;p25"/>
          <p:cNvPicPr preferRelativeResize="0"/>
          <p:nvPr/>
        </p:nvPicPr>
        <p:blipFill>
          <a:blip r:embed="rId3">
            <a:alphaModFix/>
          </a:blip>
          <a:stretch>
            <a:fillRect/>
          </a:stretch>
        </p:blipFill>
        <p:spPr>
          <a:xfrm>
            <a:off x="184450" y="1063300"/>
            <a:ext cx="6215131" cy="38209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00">
                <a:solidFill>
                  <a:srgbClr val="444444"/>
                </a:solidFill>
                <a:highlight>
                  <a:srgbClr val="FFFFFF"/>
                </a:highlight>
              </a:rPr>
              <a:t> Phase IV of Handshake Protocol</a:t>
            </a:r>
            <a:endParaRPr sz="2500"/>
          </a:p>
        </p:txBody>
      </p:sp>
      <p:pic>
        <p:nvPicPr>
          <p:cNvPr id="140" name="Google Shape;140;p26"/>
          <p:cNvPicPr preferRelativeResize="0"/>
          <p:nvPr/>
        </p:nvPicPr>
        <p:blipFill>
          <a:blip r:embed="rId3">
            <a:alphaModFix/>
          </a:blip>
          <a:stretch>
            <a:fillRect/>
          </a:stretch>
        </p:blipFill>
        <p:spPr>
          <a:xfrm>
            <a:off x="227175" y="1017725"/>
            <a:ext cx="6718874" cy="3458750"/>
          </a:xfrm>
          <a:prstGeom prst="rect">
            <a:avLst/>
          </a:prstGeom>
          <a:noFill/>
          <a:ln>
            <a:noFill/>
          </a:ln>
        </p:spPr>
      </p:pic>
      <p:sp>
        <p:nvSpPr>
          <p:cNvPr id="141" name="Google Shape;141;p26"/>
          <p:cNvSpPr txBox="1"/>
          <p:nvPr/>
        </p:nvSpPr>
        <p:spPr>
          <a:xfrm>
            <a:off x="96100" y="4476475"/>
            <a:ext cx="8813100" cy="438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650">
                <a:solidFill>
                  <a:srgbClr val="444444"/>
                </a:solidFill>
                <a:highlight>
                  <a:srgbClr val="FFFFFF"/>
                </a:highlight>
              </a:rPr>
              <a:t>After Phase IV, the client and server are ready to exchange data.</a:t>
            </a:r>
            <a:endParaRPr sz="20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7"/>
          <p:cNvSpPr txBox="1"/>
          <p:nvPr>
            <p:ph type="title"/>
          </p:nvPr>
        </p:nvSpPr>
        <p:spPr>
          <a:xfrm>
            <a:off x="311700" y="1352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500">
                <a:solidFill>
                  <a:srgbClr val="444444"/>
                </a:solidFill>
                <a:highlight>
                  <a:srgbClr val="FFFFFF"/>
                </a:highlight>
              </a:rPr>
              <a:t>ChangeCipherSpec Protocol</a:t>
            </a:r>
            <a:endParaRPr sz="2500"/>
          </a:p>
        </p:txBody>
      </p:sp>
      <p:sp>
        <p:nvSpPr>
          <p:cNvPr id="147" name="Google Shape;147;p27"/>
          <p:cNvSpPr txBox="1"/>
          <p:nvPr>
            <p:ph idx="1" type="body"/>
          </p:nvPr>
        </p:nvSpPr>
        <p:spPr>
          <a:xfrm>
            <a:off x="358875" y="799950"/>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Clr>
                <a:schemeClr val="dk1"/>
              </a:buClr>
              <a:buSzPts val="1100"/>
              <a:buFont typeface="Arial"/>
              <a:buNone/>
            </a:pPr>
            <a:r>
              <a:rPr lang="en" sz="1050">
                <a:solidFill>
                  <a:srgbClr val="444444"/>
                </a:solidFill>
                <a:highlight>
                  <a:srgbClr val="FFFFFF"/>
                </a:highlight>
              </a:rPr>
              <a:t>Movement of parameters from pending state to active state</a:t>
            </a:r>
            <a:endParaRPr sz="1050">
              <a:solidFill>
                <a:srgbClr val="444444"/>
              </a:solidFill>
              <a:highlight>
                <a:srgbClr val="FFFFFF"/>
              </a:highlight>
            </a:endParaRPr>
          </a:p>
          <a:p>
            <a:pPr indent="0" lvl="0" marL="0" rtl="0" algn="l">
              <a:spcBef>
                <a:spcPts val="0"/>
              </a:spcBef>
              <a:spcAft>
                <a:spcPts val="0"/>
              </a:spcAft>
              <a:buClr>
                <a:schemeClr val="dk1"/>
              </a:buClr>
              <a:buSzPts val="1100"/>
              <a:buFont typeface="Arial"/>
              <a:buNone/>
            </a:pPr>
            <a:r>
              <a:t/>
            </a:r>
            <a:endParaRPr sz="1100">
              <a:solidFill>
                <a:schemeClr val="dk1"/>
              </a:solidFill>
            </a:endParaRPr>
          </a:p>
          <a:p>
            <a:pPr indent="0" lvl="0" marL="0" rtl="0" algn="l">
              <a:spcBef>
                <a:spcPts val="0"/>
              </a:spcBef>
              <a:spcAft>
                <a:spcPts val="1200"/>
              </a:spcAft>
              <a:buNone/>
            </a:pPr>
            <a:r>
              <a:t/>
            </a:r>
            <a:endParaRPr/>
          </a:p>
        </p:txBody>
      </p:sp>
      <p:pic>
        <p:nvPicPr>
          <p:cNvPr id="148" name="Google Shape;148;p27"/>
          <p:cNvPicPr preferRelativeResize="0"/>
          <p:nvPr/>
        </p:nvPicPr>
        <p:blipFill>
          <a:blip r:embed="rId3">
            <a:alphaModFix/>
          </a:blip>
          <a:stretch>
            <a:fillRect/>
          </a:stretch>
        </p:blipFill>
        <p:spPr>
          <a:xfrm>
            <a:off x="224450" y="1152475"/>
            <a:ext cx="8789449" cy="38153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00">
                <a:solidFill>
                  <a:srgbClr val="444444"/>
                </a:solidFill>
                <a:highlight>
                  <a:srgbClr val="FFFFFF"/>
                </a:highlight>
              </a:rPr>
              <a:t>Alert Protocol</a:t>
            </a:r>
            <a:endParaRPr sz="2500"/>
          </a:p>
        </p:txBody>
      </p:sp>
      <p:pic>
        <p:nvPicPr>
          <p:cNvPr id="154" name="Google Shape;154;p28"/>
          <p:cNvPicPr preferRelativeResize="0"/>
          <p:nvPr/>
        </p:nvPicPr>
        <p:blipFill>
          <a:blip r:embed="rId3">
            <a:alphaModFix/>
          </a:blip>
          <a:stretch>
            <a:fillRect/>
          </a:stretch>
        </p:blipFill>
        <p:spPr>
          <a:xfrm>
            <a:off x="1399500" y="935575"/>
            <a:ext cx="7558776" cy="38983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2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00">
                <a:solidFill>
                  <a:srgbClr val="444444"/>
                </a:solidFill>
                <a:highlight>
                  <a:srgbClr val="FFFFFF"/>
                </a:highlight>
              </a:rPr>
              <a:t>Record Protocol</a:t>
            </a:r>
            <a:endParaRPr sz="2500"/>
          </a:p>
        </p:txBody>
      </p:sp>
      <p:pic>
        <p:nvPicPr>
          <p:cNvPr id="160" name="Google Shape;160;p29"/>
          <p:cNvPicPr preferRelativeResize="0"/>
          <p:nvPr/>
        </p:nvPicPr>
        <p:blipFill>
          <a:blip r:embed="rId3">
            <a:alphaModFix/>
          </a:blip>
          <a:stretch>
            <a:fillRect/>
          </a:stretch>
        </p:blipFill>
        <p:spPr>
          <a:xfrm>
            <a:off x="419475" y="945800"/>
            <a:ext cx="8520599" cy="38209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sp>
        <p:nvSpPr>
          <p:cNvPr id="165" name="Google Shape;165;p30"/>
          <p:cNvSpPr txBox="1"/>
          <p:nvPr>
            <p:ph type="title"/>
          </p:nvPr>
        </p:nvSpPr>
        <p:spPr>
          <a:xfrm>
            <a:off x="375800" y="1245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750">
                <a:solidFill>
                  <a:srgbClr val="444444"/>
                </a:solidFill>
                <a:highlight>
                  <a:srgbClr val="FFFFFF"/>
                </a:highlight>
              </a:rPr>
              <a:t>Transport Layer Security (TLS)</a:t>
            </a:r>
            <a:endParaRPr sz="2750"/>
          </a:p>
        </p:txBody>
      </p:sp>
      <p:sp>
        <p:nvSpPr>
          <p:cNvPr id="166" name="Google Shape;166;p30"/>
          <p:cNvSpPr txBox="1"/>
          <p:nvPr>
            <p:ph idx="1" type="body"/>
          </p:nvPr>
        </p:nvSpPr>
        <p:spPr>
          <a:xfrm>
            <a:off x="375800" y="652250"/>
            <a:ext cx="8520600" cy="4069800"/>
          </a:xfrm>
          <a:prstGeom prst="rect">
            <a:avLst/>
          </a:prstGeom>
        </p:spPr>
        <p:txBody>
          <a:bodyPr anchorCtr="0" anchor="t" bIns="91425" lIns="91425" spcFirstLastPara="1" rIns="91425" wrap="square" tIns="91425">
            <a:noAutofit/>
          </a:bodyPr>
          <a:lstStyle/>
          <a:p>
            <a:pPr indent="0" lvl="0" marL="0" rtl="0" algn="just">
              <a:lnSpc>
                <a:spcPct val="95000"/>
              </a:lnSpc>
              <a:spcBef>
                <a:spcPts val="0"/>
              </a:spcBef>
              <a:spcAft>
                <a:spcPts val="0"/>
              </a:spcAft>
              <a:buSzPts val="935"/>
              <a:buNone/>
            </a:pPr>
            <a:r>
              <a:rPr lang="en" sz="1092">
                <a:solidFill>
                  <a:srgbClr val="444444"/>
                </a:solidFill>
                <a:highlight>
                  <a:srgbClr val="FFFFFF"/>
                </a:highlight>
              </a:rPr>
              <a:t>The Transport Layer Security (TLS) protocol is the IETF standard version of the SSL protocol. The two are very similar, with slight differences.</a:t>
            </a:r>
            <a:endParaRPr sz="1092">
              <a:solidFill>
                <a:srgbClr val="444444"/>
              </a:solidFill>
              <a:highlight>
                <a:srgbClr val="FFFFFF"/>
              </a:highlight>
            </a:endParaRPr>
          </a:p>
          <a:p>
            <a:pPr indent="0" lvl="0" marL="0" rtl="0" algn="just">
              <a:lnSpc>
                <a:spcPct val="95000"/>
              </a:lnSpc>
              <a:spcBef>
                <a:spcPts val="0"/>
              </a:spcBef>
              <a:spcAft>
                <a:spcPts val="0"/>
              </a:spcAft>
              <a:buSzPts val="935"/>
              <a:buNone/>
            </a:pPr>
            <a:r>
              <a:rPr lang="en" sz="1092">
                <a:solidFill>
                  <a:srgbClr val="444444"/>
                </a:solidFill>
                <a:highlight>
                  <a:srgbClr val="FFFFFF"/>
                </a:highlight>
              </a:rPr>
              <a:t> – in record format version number</a:t>
            </a:r>
            <a:endParaRPr sz="1092">
              <a:solidFill>
                <a:srgbClr val="444444"/>
              </a:solidFill>
              <a:highlight>
                <a:srgbClr val="FFFFFF"/>
              </a:highlight>
            </a:endParaRPr>
          </a:p>
          <a:p>
            <a:pPr indent="0" lvl="0" marL="0" rtl="0" algn="just">
              <a:lnSpc>
                <a:spcPct val="95000"/>
              </a:lnSpc>
              <a:spcBef>
                <a:spcPts val="0"/>
              </a:spcBef>
              <a:spcAft>
                <a:spcPts val="0"/>
              </a:spcAft>
              <a:buSzPts val="935"/>
              <a:buNone/>
            </a:pPr>
            <a:r>
              <a:rPr lang="en" sz="1092">
                <a:solidFill>
                  <a:srgbClr val="444444"/>
                </a:solidFill>
                <a:highlight>
                  <a:srgbClr val="FFFFFF"/>
                </a:highlight>
              </a:rPr>
              <a:t> – uses HMAC for MAC</a:t>
            </a:r>
            <a:endParaRPr sz="1092">
              <a:solidFill>
                <a:srgbClr val="444444"/>
              </a:solidFill>
              <a:highlight>
                <a:srgbClr val="FFFFFF"/>
              </a:highlight>
            </a:endParaRPr>
          </a:p>
          <a:p>
            <a:pPr indent="0" lvl="0" marL="0" rtl="0" algn="just">
              <a:lnSpc>
                <a:spcPct val="95000"/>
              </a:lnSpc>
              <a:spcBef>
                <a:spcPts val="0"/>
              </a:spcBef>
              <a:spcAft>
                <a:spcPts val="0"/>
              </a:spcAft>
              <a:buSzPts val="935"/>
              <a:buNone/>
            </a:pPr>
            <a:r>
              <a:rPr lang="en" sz="1092">
                <a:solidFill>
                  <a:srgbClr val="444444"/>
                </a:solidFill>
                <a:highlight>
                  <a:srgbClr val="FFFFFF"/>
                </a:highlight>
              </a:rPr>
              <a:t> – a pseudo-random function expands secrets</a:t>
            </a:r>
            <a:endParaRPr sz="1092">
              <a:solidFill>
                <a:srgbClr val="444444"/>
              </a:solidFill>
              <a:highlight>
                <a:srgbClr val="FFFFFF"/>
              </a:highlight>
            </a:endParaRPr>
          </a:p>
          <a:p>
            <a:pPr indent="0" lvl="0" marL="0" rtl="0" algn="just">
              <a:lnSpc>
                <a:spcPct val="95000"/>
              </a:lnSpc>
              <a:spcBef>
                <a:spcPts val="0"/>
              </a:spcBef>
              <a:spcAft>
                <a:spcPts val="0"/>
              </a:spcAft>
              <a:buSzPts val="935"/>
              <a:buNone/>
            </a:pPr>
            <a:r>
              <a:rPr lang="en" sz="1092">
                <a:solidFill>
                  <a:srgbClr val="444444"/>
                </a:solidFill>
                <a:highlight>
                  <a:srgbClr val="FFFFFF"/>
                </a:highlight>
              </a:rPr>
              <a:t> – has additional alert codes </a:t>
            </a:r>
            <a:endParaRPr sz="1092">
              <a:solidFill>
                <a:srgbClr val="444444"/>
              </a:solidFill>
              <a:highlight>
                <a:srgbClr val="FFFFFF"/>
              </a:highlight>
            </a:endParaRPr>
          </a:p>
          <a:p>
            <a:pPr indent="0" lvl="0" marL="0" rtl="0" algn="just">
              <a:lnSpc>
                <a:spcPct val="95000"/>
              </a:lnSpc>
              <a:spcBef>
                <a:spcPts val="0"/>
              </a:spcBef>
              <a:spcAft>
                <a:spcPts val="0"/>
              </a:spcAft>
              <a:buSzPts val="935"/>
              <a:buNone/>
            </a:pPr>
            <a:r>
              <a:rPr lang="en" sz="1092">
                <a:solidFill>
                  <a:srgbClr val="444444"/>
                </a:solidFill>
                <a:highlight>
                  <a:srgbClr val="FFFFFF"/>
                </a:highlight>
              </a:rPr>
              <a:t>– some changes in supported ciphers</a:t>
            </a:r>
            <a:endParaRPr sz="1092">
              <a:solidFill>
                <a:srgbClr val="444444"/>
              </a:solidFill>
              <a:highlight>
                <a:srgbClr val="FFFFFF"/>
              </a:highlight>
            </a:endParaRPr>
          </a:p>
          <a:p>
            <a:pPr indent="0" lvl="0" marL="0" rtl="0" algn="just">
              <a:lnSpc>
                <a:spcPct val="95000"/>
              </a:lnSpc>
              <a:spcBef>
                <a:spcPts val="0"/>
              </a:spcBef>
              <a:spcAft>
                <a:spcPts val="0"/>
              </a:spcAft>
              <a:buSzPts val="935"/>
              <a:buNone/>
            </a:pPr>
            <a:r>
              <a:rPr lang="en" sz="1092">
                <a:solidFill>
                  <a:srgbClr val="444444"/>
                </a:solidFill>
                <a:highlight>
                  <a:srgbClr val="FFFFFF"/>
                </a:highlight>
              </a:rPr>
              <a:t> – changes in certificate negotiations</a:t>
            </a:r>
            <a:endParaRPr sz="1092">
              <a:solidFill>
                <a:srgbClr val="444444"/>
              </a:solidFill>
              <a:highlight>
                <a:srgbClr val="FFFFFF"/>
              </a:highlight>
            </a:endParaRPr>
          </a:p>
          <a:p>
            <a:pPr indent="0" lvl="0" marL="0" rtl="0" algn="just">
              <a:lnSpc>
                <a:spcPct val="95000"/>
              </a:lnSpc>
              <a:spcBef>
                <a:spcPts val="0"/>
              </a:spcBef>
              <a:spcAft>
                <a:spcPts val="0"/>
              </a:spcAft>
              <a:buClr>
                <a:schemeClr val="dk1"/>
              </a:buClr>
              <a:buSzPts val="935"/>
              <a:buFont typeface="Arial"/>
              <a:buNone/>
            </a:pPr>
            <a:r>
              <a:rPr lang="en" sz="1092">
                <a:solidFill>
                  <a:srgbClr val="444444"/>
                </a:solidFill>
                <a:highlight>
                  <a:srgbClr val="FFFFFF"/>
                </a:highlight>
              </a:rPr>
              <a:t> – changes in use of padding</a:t>
            </a:r>
            <a:endParaRPr sz="1092">
              <a:solidFill>
                <a:srgbClr val="444444"/>
              </a:solidFill>
              <a:highlight>
                <a:srgbClr val="FFFFFF"/>
              </a:highlight>
            </a:endParaRPr>
          </a:p>
          <a:p>
            <a:pPr indent="0" lvl="0" marL="0" rtl="0" algn="l">
              <a:lnSpc>
                <a:spcPct val="95000"/>
              </a:lnSpc>
              <a:spcBef>
                <a:spcPts val="0"/>
              </a:spcBef>
              <a:spcAft>
                <a:spcPts val="0"/>
              </a:spcAft>
              <a:buSzPts val="935"/>
              <a:buNone/>
            </a:pPr>
            <a:r>
              <a:t/>
            </a:r>
            <a:endParaRPr b="1" sz="1092">
              <a:solidFill>
                <a:srgbClr val="444444"/>
              </a:solidFill>
              <a:highlight>
                <a:srgbClr val="FFFFFF"/>
              </a:highlight>
            </a:endParaRPr>
          </a:p>
          <a:p>
            <a:pPr indent="0" lvl="0" marL="0" rtl="0" algn="l">
              <a:lnSpc>
                <a:spcPct val="95000"/>
              </a:lnSpc>
              <a:spcBef>
                <a:spcPts val="1200"/>
              </a:spcBef>
              <a:spcAft>
                <a:spcPts val="0"/>
              </a:spcAft>
              <a:buClr>
                <a:schemeClr val="dk1"/>
              </a:buClr>
              <a:buSzPts val="935"/>
              <a:buFont typeface="Arial"/>
              <a:buNone/>
            </a:pPr>
            <a:r>
              <a:rPr b="1" lang="en" sz="1092">
                <a:solidFill>
                  <a:srgbClr val="444444"/>
                </a:solidFill>
                <a:highlight>
                  <a:srgbClr val="FFFFFF"/>
                </a:highlight>
              </a:rPr>
              <a:t>Version</a:t>
            </a:r>
            <a:endParaRPr b="1" sz="1092">
              <a:solidFill>
                <a:srgbClr val="444444"/>
              </a:solidFill>
              <a:highlight>
                <a:srgbClr val="FFFFFF"/>
              </a:highlight>
            </a:endParaRPr>
          </a:p>
          <a:p>
            <a:pPr indent="0" lvl="0" marL="0" rtl="0" algn="just">
              <a:lnSpc>
                <a:spcPct val="95000"/>
              </a:lnSpc>
              <a:spcBef>
                <a:spcPts val="1200"/>
              </a:spcBef>
              <a:spcAft>
                <a:spcPts val="0"/>
              </a:spcAft>
              <a:buClr>
                <a:schemeClr val="dk1"/>
              </a:buClr>
              <a:buSzPts val="935"/>
              <a:buFont typeface="Arial"/>
              <a:buNone/>
            </a:pPr>
            <a:r>
              <a:rPr lang="en" sz="1092">
                <a:solidFill>
                  <a:srgbClr val="444444"/>
                </a:solidFill>
                <a:highlight>
                  <a:srgbClr val="FFFFFF"/>
                </a:highlight>
              </a:rPr>
              <a:t>The first difference is the version number (major and minor). The current version of SSL is 3.0; the current version of TLS is 1.0. In other words, SSLv3.0 is compatible with TLSv1.0.</a:t>
            </a:r>
            <a:endParaRPr sz="1092">
              <a:solidFill>
                <a:srgbClr val="444444"/>
              </a:solidFill>
              <a:highlight>
                <a:srgbClr val="FFFFFF"/>
              </a:highlight>
            </a:endParaRPr>
          </a:p>
          <a:p>
            <a:pPr indent="0" lvl="0" marL="0" rtl="0" algn="l">
              <a:lnSpc>
                <a:spcPct val="95000"/>
              </a:lnSpc>
              <a:spcBef>
                <a:spcPts val="0"/>
              </a:spcBef>
              <a:spcAft>
                <a:spcPts val="0"/>
              </a:spcAft>
              <a:buSzPts val="935"/>
              <a:buNone/>
            </a:pPr>
            <a:r>
              <a:t/>
            </a:r>
            <a:endParaRPr sz="1092">
              <a:solidFill>
                <a:srgbClr val="444444"/>
              </a:solidFill>
              <a:highlight>
                <a:srgbClr val="FFFFFF"/>
              </a:highlight>
            </a:endParaRPr>
          </a:p>
          <a:p>
            <a:pPr indent="0" lvl="0" marL="0" rtl="0" algn="l">
              <a:lnSpc>
                <a:spcPct val="95000"/>
              </a:lnSpc>
              <a:spcBef>
                <a:spcPts val="1200"/>
              </a:spcBef>
              <a:spcAft>
                <a:spcPts val="0"/>
              </a:spcAft>
              <a:buClr>
                <a:schemeClr val="dk1"/>
              </a:buClr>
              <a:buSzPts val="935"/>
              <a:buFont typeface="Arial"/>
              <a:buNone/>
            </a:pPr>
            <a:r>
              <a:rPr b="1" lang="en" sz="1092">
                <a:solidFill>
                  <a:srgbClr val="444444"/>
                </a:solidFill>
                <a:highlight>
                  <a:srgbClr val="FFFFFF"/>
                </a:highlight>
              </a:rPr>
              <a:t>Cipher Suite</a:t>
            </a:r>
            <a:endParaRPr b="1" sz="1092">
              <a:solidFill>
                <a:srgbClr val="444444"/>
              </a:solidFill>
              <a:highlight>
                <a:srgbClr val="FFFFFF"/>
              </a:highlight>
            </a:endParaRPr>
          </a:p>
          <a:p>
            <a:pPr indent="0" lvl="0" marL="0" rtl="0" algn="just">
              <a:lnSpc>
                <a:spcPct val="95000"/>
              </a:lnSpc>
              <a:spcBef>
                <a:spcPts val="1200"/>
              </a:spcBef>
              <a:spcAft>
                <a:spcPts val="0"/>
              </a:spcAft>
              <a:buClr>
                <a:schemeClr val="dk1"/>
              </a:buClr>
              <a:buSzPts val="935"/>
              <a:buFont typeface="Arial"/>
              <a:buNone/>
            </a:pPr>
            <a:r>
              <a:rPr lang="en" sz="1092">
                <a:solidFill>
                  <a:srgbClr val="444444"/>
                </a:solidFill>
                <a:highlight>
                  <a:srgbClr val="FFFFFF"/>
                </a:highlight>
              </a:rPr>
              <a:t>Another minor difference between SSL and TLS is the lack of support for the Fortezza method. TLS does not support Fortezza for key exchange or for encryption/decryption. Table 17.6 shows the cipher suite list for TLS (without export entries).</a:t>
            </a:r>
            <a:endParaRPr sz="1092">
              <a:solidFill>
                <a:srgbClr val="444444"/>
              </a:solidFill>
              <a:highlight>
                <a:srgbClr val="FFFFFF"/>
              </a:highlight>
            </a:endParaRPr>
          </a:p>
          <a:p>
            <a:pPr indent="0" lvl="0" marL="0" rtl="0" algn="l">
              <a:lnSpc>
                <a:spcPct val="95000"/>
              </a:lnSpc>
              <a:spcBef>
                <a:spcPts val="0"/>
              </a:spcBef>
              <a:spcAft>
                <a:spcPts val="0"/>
              </a:spcAft>
              <a:buClr>
                <a:schemeClr val="dk1"/>
              </a:buClr>
              <a:buSzPts val="935"/>
              <a:buFont typeface="Arial"/>
              <a:buNone/>
            </a:pPr>
            <a:r>
              <a:t/>
            </a:r>
            <a:endParaRPr sz="1135">
              <a:solidFill>
                <a:schemeClr val="dk1"/>
              </a:solidFill>
            </a:endParaRPr>
          </a:p>
          <a:p>
            <a:pPr indent="0" lvl="0" marL="0" rtl="0" algn="l">
              <a:lnSpc>
                <a:spcPct val="95000"/>
              </a:lnSpc>
              <a:spcBef>
                <a:spcPts val="0"/>
              </a:spcBef>
              <a:spcAft>
                <a:spcPts val="0"/>
              </a:spcAft>
              <a:buClr>
                <a:schemeClr val="dk1"/>
              </a:buClr>
              <a:buSzPts val="935"/>
              <a:buFont typeface="Arial"/>
              <a:buNone/>
            </a:pPr>
            <a:r>
              <a:rPr b="1" lang="en" sz="1092">
                <a:solidFill>
                  <a:srgbClr val="444444"/>
                </a:solidFill>
                <a:highlight>
                  <a:srgbClr val="FFFFFF"/>
                </a:highlight>
              </a:rPr>
              <a:t>Alert Protocol</a:t>
            </a:r>
            <a:endParaRPr b="1" sz="1092">
              <a:solidFill>
                <a:srgbClr val="444444"/>
              </a:solidFill>
              <a:highlight>
                <a:srgbClr val="FFFFFF"/>
              </a:highlight>
            </a:endParaRPr>
          </a:p>
          <a:p>
            <a:pPr indent="0" lvl="0" marL="0" rtl="0" algn="just">
              <a:lnSpc>
                <a:spcPct val="95000"/>
              </a:lnSpc>
              <a:spcBef>
                <a:spcPts val="1200"/>
              </a:spcBef>
              <a:spcAft>
                <a:spcPts val="0"/>
              </a:spcAft>
              <a:buClr>
                <a:schemeClr val="dk1"/>
              </a:buClr>
              <a:buSzPts val="935"/>
              <a:buFont typeface="Arial"/>
              <a:buNone/>
            </a:pPr>
            <a:r>
              <a:rPr lang="en" sz="1092">
                <a:solidFill>
                  <a:srgbClr val="444444"/>
                </a:solidFill>
                <a:highlight>
                  <a:srgbClr val="FFFFFF"/>
                </a:highlight>
              </a:rPr>
              <a:t>TLS supports all of the alerts defined in SSL except for No Certificate. TLS also adds some new ones to the list. Table 17.7 shows the full list of alerts supported by TLS.</a:t>
            </a:r>
            <a:endParaRPr sz="1092">
              <a:solidFill>
                <a:srgbClr val="444444"/>
              </a:solidFill>
              <a:highlight>
                <a:srgbClr val="FFFFFF"/>
              </a:highlight>
            </a:endParaRPr>
          </a:p>
          <a:p>
            <a:pPr indent="0" lvl="0" marL="0" rtl="0" algn="l">
              <a:lnSpc>
                <a:spcPct val="95000"/>
              </a:lnSpc>
              <a:spcBef>
                <a:spcPts val="0"/>
              </a:spcBef>
              <a:spcAft>
                <a:spcPts val="0"/>
              </a:spcAft>
              <a:buClr>
                <a:schemeClr val="dk1"/>
              </a:buClr>
              <a:buSzPts val="935"/>
              <a:buFont typeface="Arial"/>
              <a:buNone/>
            </a:pPr>
            <a:r>
              <a:t/>
            </a:r>
            <a:endParaRPr sz="1135">
              <a:solidFill>
                <a:schemeClr val="dk1"/>
              </a:solidFill>
            </a:endParaRPr>
          </a:p>
          <a:p>
            <a:pPr indent="0" lvl="0" marL="0" rtl="0" algn="l">
              <a:lnSpc>
                <a:spcPct val="95000"/>
              </a:lnSpc>
              <a:spcBef>
                <a:spcPts val="0"/>
              </a:spcBef>
              <a:spcAft>
                <a:spcPts val="1200"/>
              </a:spcAft>
              <a:buSzPts val="935"/>
              <a:buNone/>
            </a:pPr>
            <a:r>
              <a:t/>
            </a:r>
            <a:endParaRPr sz="153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pic>
        <p:nvPicPr>
          <p:cNvPr id="171" name="Google Shape;171;p31"/>
          <p:cNvPicPr preferRelativeResize="0"/>
          <p:nvPr/>
        </p:nvPicPr>
        <p:blipFill>
          <a:blip r:embed="rId3">
            <a:alphaModFix/>
          </a:blip>
          <a:stretch>
            <a:fillRect/>
          </a:stretch>
        </p:blipFill>
        <p:spPr>
          <a:xfrm>
            <a:off x="311700" y="233125"/>
            <a:ext cx="7558449" cy="49103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8" name="Shape 58"/>
        <p:cNvGrpSpPr/>
        <p:nvPr/>
      </p:nvGrpSpPr>
      <p:grpSpPr>
        <a:xfrm>
          <a:off x="0" y="0"/>
          <a:ext cx="0" cy="0"/>
          <a:chOff x="0" y="0"/>
          <a:chExt cx="0" cy="0"/>
        </a:xfrm>
      </p:grpSpPr>
      <p:sp>
        <p:nvSpPr>
          <p:cNvPr id="59" name="Google Shape;59;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Location of SSL and TLS in the internet model</a:t>
            </a:r>
            <a:endParaRPr/>
          </a:p>
        </p:txBody>
      </p:sp>
      <p:pic>
        <p:nvPicPr>
          <p:cNvPr id="60" name="Google Shape;60;p14"/>
          <p:cNvPicPr preferRelativeResize="0"/>
          <p:nvPr/>
        </p:nvPicPr>
        <p:blipFill>
          <a:blip r:embed="rId3">
            <a:alphaModFix/>
          </a:blip>
          <a:stretch>
            <a:fillRect/>
          </a:stretch>
        </p:blipFill>
        <p:spPr>
          <a:xfrm>
            <a:off x="1487600" y="1218400"/>
            <a:ext cx="5848350" cy="310852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32"/>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00">
                <a:solidFill>
                  <a:srgbClr val="444444"/>
                </a:solidFill>
                <a:highlight>
                  <a:srgbClr val="FFFFFF"/>
                </a:highlight>
              </a:rPr>
              <a:t>Handshake Protocol                 </a:t>
            </a:r>
            <a:endParaRPr sz="2500"/>
          </a:p>
        </p:txBody>
      </p:sp>
      <p:pic>
        <p:nvPicPr>
          <p:cNvPr id="177" name="Google Shape;177;p32"/>
          <p:cNvPicPr preferRelativeResize="0"/>
          <p:nvPr/>
        </p:nvPicPr>
        <p:blipFill>
          <a:blip r:embed="rId3">
            <a:alphaModFix/>
          </a:blip>
          <a:stretch>
            <a:fillRect/>
          </a:stretch>
        </p:blipFill>
        <p:spPr>
          <a:xfrm>
            <a:off x="360350" y="997000"/>
            <a:ext cx="4094275" cy="3571875"/>
          </a:xfrm>
          <a:prstGeom prst="rect">
            <a:avLst/>
          </a:prstGeom>
          <a:noFill/>
          <a:ln>
            <a:noFill/>
          </a:ln>
        </p:spPr>
      </p:pic>
      <p:pic>
        <p:nvPicPr>
          <p:cNvPr id="178" name="Google Shape;178;p32"/>
          <p:cNvPicPr preferRelativeResize="0"/>
          <p:nvPr/>
        </p:nvPicPr>
        <p:blipFill>
          <a:blip r:embed="rId4">
            <a:alphaModFix/>
          </a:blip>
          <a:stretch>
            <a:fillRect/>
          </a:stretch>
        </p:blipFill>
        <p:spPr>
          <a:xfrm>
            <a:off x="4572000" y="1170125"/>
            <a:ext cx="4419601" cy="3403825"/>
          </a:xfrm>
          <a:prstGeom prst="rect">
            <a:avLst/>
          </a:prstGeom>
          <a:noFill/>
          <a:ln>
            <a:noFill/>
          </a:ln>
        </p:spPr>
      </p:pic>
      <p:sp>
        <p:nvSpPr>
          <p:cNvPr id="179" name="Google Shape;179;p32"/>
          <p:cNvSpPr txBox="1"/>
          <p:nvPr/>
        </p:nvSpPr>
        <p:spPr>
          <a:xfrm>
            <a:off x="4582800" y="962025"/>
            <a:ext cx="4582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Hash for finished messages in TLS</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33"/>
          <p:cNvSpPr txBox="1"/>
          <p:nvPr>
            <p:ph idx="4294967295"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00">
                <a:solidFill>
                  <a:srgbClr val="444444"/>
                </a:solidFill>
                <a:highlight>
                  <a:srgbClr val="FFFFFF"/>
                </a:highlight>
              </a:rPr>
              <a:t>Record Protocol</a:t>
            </a:r>
            <a:endParaRPr sz="2500"/>
          </a:p>
        </p:txBody>
      </p:sp>
      <p:sp>
        <p:nvSpPr>
          <p:cNvPr id="185" name="Google Shape;185;p33"/>
          <p:cNvSpPr txBox="1"/>
          <p:nvPr/>
        </p:nvSpPr>
        <p:spPr>
          <a:xfrm>
            <a:off x="427425" y="1154300"/>
            <a:ext cx="6153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HMAC for TLS</a:t>
            </a:r>
            <a:endParaRPr/>
          </a:p>
        </p:txBody>
      </p:sp>
      <p:pic>
        <p:nvPicPr>
          <p:cNvPr id="186" name="Google Shape;186;p33"/>
          <p:cNvPicPr preferRelativeResize="0"/>
          <p:nvPr/>
        </p:nvPicPr>
        <p:blipFill>
          <a:blip r:embed="rId3">
            <a:alphaModFix/>
          </a:blip>
          <a:stretch>
            <a:fillRect/>
          </a:stretch>
        </p:blipFill>
        <p:spPr>
          <a:xfrm>
            <a:off x="1957700" y="1154300"/>
            <a:ext cx="5957974" cy="372809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 name="Shape 190"/>
        <p:cNvGrpSpPr/>
        <p:nvPr/>
      </p:nvGrpSpPr>
      <p:grpSpPr>
        <a:xfrm>
          <a:off x="0" y="0"/>
          <a:ext cx="0" cy="0"/>
          <a:chOff x="0" y="0"/>
          <a:chExt cx="0" cy="0"/>
        </a:xfrm>
      </p:grpSpPr>
      <p:sp>
        <p:nvSpPr>
          <p:cNvPr id="191" name="Google Shape;191;p34"/>
          <p:cNvSpPr txBox="1"/>
          <p:nvPr/>
        </p:nvSpPr>
        <p:spPr>
          <a:xfrm>
            <a:off x="396625" y="1678950"/>
            <a:ext cx="8105700" cy="17856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5200">
                <a:solidFill>
                  <a:schemeClr val="dk1"/>
                </a:solidFill>
              </a:rPr>
              <a:t>security at the Network Layer IPSec</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p35"/>
          <p:cNvSpPr txBox="1"/>
          <p:nvPr/>
        </p:nvSpPr>
        <p:spPr>
          <a:xfrm>
            <a:off x="173525" y="388700"/>
            <a:ext cx="8799900" cy="4606200"/>
          </a:xfrm>
          <a:prstGeom prst="rect">
            <a:avLst/>
          </a:prstGeom>
          <a:noFill/>
          <a:ln>
            <a:noFill/>
          </a:ln>
        </p:spPr>
        <p:txBody>
          <a:bodyPr anchorCtr="0" anchor="t" bIns="91425" lIns="91425" spcFirstLastPara="1" rIns="91425" wrap="square" tIns="91425">
            <a:spAutoFit/>
          </a:bodyPr>
          <a:lstStyle/>
          <a:p>
            <a:pPr indent="0" lvl="0" marL="0" rtl="0" algn="l">
              <a:lnSpc>
                <a:spcPct val="125000"/>
              </a:lnSpc>
              <a:spcBef>
                <a:spcPts val="0"/>
              </a:spcBef>
              <a:spcAft>
                <a:spcPts val="0"/>
              </a:spcAft>
              <a:buNone/>
            </a:pPr>
            <a:r>
              <a:rPr b="1" lang="en" sz="1700">
                <a:solidFill>
                  <a:schemeClr val="dk1"/>
                </a:solidFill>
              </a:rPr>
              <a:t>Features of IPsec</a:t>
            </a:r>
            <a:endParaRPr b="1" sz="1700">
              <a:solidFill>
                <a:schemeClr val="dk1"/>
              </a:solidFill>
            </a:endParaRPr>
          </a:p>
          <a:p>
            <a:pPr indent="-317500" lvl="0" marL="889000" rtl="0" algn="l">
              <a:lnSpc>
                <a:spcPct val="150000"/>
              </a:lnSpc>
              <a:spcBef>
                <a:spcPts val="0"/>
              </a:spcBef>
              <a:spcAft>
                <a:spcPts val="0"/>
              </a:spcAft>
              <a:buClr>
                <a:schemeClr val="dk1"/>
              </a:buClr>
              <a:buSzPts val="1400"/>
              <a:buFont typeface="Nunito"/>
              <a:buChar char="●"/>
            </a:pPr>
            <a:r>
              <a:rPr lang="en">
                <a:solidFill>
                  <a:schemeClr val="dk1"/>
                </a:solidFill>
                <a:latin typeface="Nunito"/>
                <a:ea typeface="Nunito"/>
                <a:cs typeface="Nunito"/>
                <a:sym typeface="Nunito"/>
              </a:rPr>
              <a:t>IPsec is not designed to work only with TCP as a transport protocol. It works with UDP as well as any other protocol above IP such as ICMP, OSPF etc.</a:t>
            </a:r>
            <a:endParaRPr>
              <a:solidFill>
                <a:schemeClr val="dk1"/>
              </a:solidFill>
              <a:latin typeface="Nunito"/>
              <a:ea typeface="Nunito"/>
              <a:cs typeface="Nunito"/>
              <a:sym typeface="Nunito"/>
            </a:endParaRPr>
          </a:p>
          <a:p>
            <a:pPr indent="-317500" lvl="0" marL="889000" rtl="0" algn="l">
              <a:lnSpc>
                <a:spcPct val="150000"/>
              </a:lnSpc>
              <a:spcBef>
                <a:spcPts val="0"/>
              </a:spcBef>
              <a:spcAft>
                <a:spcPts val="0"/>
              </a:spcAft>
              <a:buClr>
                <a:schemeClr val="dk1"/>
              </a:buClr>
              <a:buSzPts val="1400"/>
              <a:buFont typeface="Nunito"/>
              <a:buChar char="●"/>
            </a:pPr>
            <a:r>
              <a:rPr lang="en">
                <a:solidFill>
                  <a:schemeClr val="dk1"/>
                </a:solidFill>
                <a:latin typeface="Nunito"/>
                <a:ea typeface="Nunito"/>
                <a:cs typeface="Nunito"/>
                <a:sym typeface="Nunito"/>
              </a:rPr>
              <a:t>IPsec protects the entire packet presented to IP layer including higher layer headers.</a:t>
            </a:r>
            <a:endParaRPr>
              <a:solidFill>
                <a:schemeClr val="dk1"/>
              </a:solidFill>
              <a:latin typeface="Nunito"/>
              <a:ea typeface="Nunito"/>
              <a:cs typeface="Nunito"/>
              <a:sym typeface="Nunito"/>
            </a:endParaRPr>
          </a:p>
          <a:p>
            <a:pPr indent="-317500" lvl="0" marL="889000" rtl="0" algn="l">
              <a:lnSpc>
                <a:spcPct val="150000"/>
              </a:lnSpc>
              <a:spcBef>
                <a:spcPts val="0"/>
              </a:spcBef>
              <a:spcAft>
                <a:spcPts val="0"/>
              </a:spcAft>
              <a:buClr>
                <a:schemeClr val="dk1"/>
              </a:buClr>
              <a:buSzPts val="1400"/>
              <a:buFont typeface="Nunito"/>
              <a:buChar char="●"/>
            </a:pPr>
            <a:r>
              <a:rPr lang="en">
                <a:solidFill>
                  <a:schemeClr val="dk1"/>
                </a:solidFill>
                <a:latin typeface="Nunito"/>
                <a:ea typeface="Nunito"/>
                <a:cs typeface="Nunito"/>
                <a:sym typeface="Nunito"/>
              </a:rPr>
              <a:t>Since higher layer headers are hidden which carry port number, traffic analysis is more difficult.</a:t>
            </a:r>
            <a:endParaRPr>
              <a:solidFill>
                <a:schemeClr val="dk1"/>
              </a:solidFill>
              <a:latin typeface="Nunito"/>
              <a:ea typeface="Nunito"/>
              <a:cs typeface="Nunito"/>
              <a:sym typeface="Nunito"/>
            </a:endParaRPr>
          </a:p>
          <a:p>
            <a:pPr indent="-317500" lvl="0" marL="889000" rtl="0" algn="l">
              <a:lnSpc>
                <a:spcPct val="150000"/>
              </a:lnSpc>
              <a:spcBef>
                <a:spcPts val="0"/>
              </a:spcBef>
              <a:spcAft>
                <a:spcPts val="0"/>
              </a:spcAft>
              <a:buClr>
                <a:schemeClr val="dk1"/>
              </a:buClr>
              <a:buSzPts val="1400"/>
              <a:buFont typeface="Nunito"/>
              <a:buChar char="●"/>
            </a:pPr>
            <a:r>
              <a:rPr lang="en">
                <a:solidFill>
                  <a:schemeClr val="dk1"/>
                </a:solidFill>
                <a:latin typeface="Nunito"/>
                <a:ea typeface="Nunito"/>
                <a:cs typeface="Nunito"/>
                <a:sym typeface="Nunito"/>
              </a:rPr>
              <a:t>IPsec works from one network entity to another network entity, not from application process to application process. Hence, security can be adopted without requiring changes to individual user computers/applications.</a:t>
            </a:r>
            <a:endParaRPr>
              <a:solidFill>
                <a:schemeClr val="dk1"/>
              </a:solidFill>
              <a:latin typeface="Nunito"/>
              <a:ea typeface="Nunito"/>
              <a:cs typeface="Nunito"/>
              <a:sym typeface="Nunito"/>
            </a:endParaRPr>
          </a:p>
          <a:p>
            <a:pPr indent="-317500" lvl="0" marL="889000" rtl="0" algn="l">
              <a:lnSpc>
                <a:spcPct val="150000"/>
              </a:lnSpc>
              <a:spcBef>
                <a:spcPts val="0"/>
              </a:spcBef>
              <a:spcAft>
                <a:spcPts val="0"/>
              </a:spcAft>
              <a:buClr>
                <a:schemeClr val="dk1"/>
              </a:buClr>
              <a:buSzPts val="1400"/>
              <a:buFont typeface="Nunito"/>
              <a:buChar char="●"/>
            </a:pPr>
            <a:r>
              <a:rPr lang="en">
                <a:solidFill>
                  <a:schemeClr val="dk1"/>
                </a:solidFill>
                <a:latin typeface="Nunito"/>
                <a:ea typeface="Nunito"/>
                <a:cs typeface="Nunito"/>
                <a:sym typeface="Nunito"/>
              </a:rPr>
              <a:t>Tough widely used to provide secure communication between network entities, IPsec can provide host-to-host security as well.</a:t>
            </a:r>
            <a:endParaRPr>
              <a:solidFill>
                <a:schemeClr val="dk1"/>
              </a:solidFill>
              <a:latin typeface="Nunito"/>
              <a:ea typeface="Nunito"/>
              <a:cs typeface="Nunito"/>
              <a:sym typeface="Nunito"/>
            </a:endParaRPr>
          </a:p>
          <a:p>
            <a:pPr indent="-317500" lvl="0" marL="889000" rtl="0" algn="l">
              <a:lnSpc>
                <a:spcPct val="150000"/>
              </a:lnSpc>
              <a:spcBef>
                <a:spcPts val="0"/>
              </a:spcBef>
              <a:spcAft>
                <a:spcPts val="0"/>
              </a:spcAft>
              <a:buClr>
                <a:schemeClr val="dk1"/>
              </a:buClr>
              <a:buSzPts val="1400"/>
              <a:buFont typeface="Nunito"/>
              <a:buChar char="●"/>
            </a:pPr>
            <a:r>
              <a:rPr lang="en">
                <a:solidFill>
                  <a:schemeClr val="dk1"/>
                </a:solidFill>
                <a:latin typeface="Nunito"/>
                <a:ea typeface="Nunito"/>
                <a:cs typeface="Nunito"/>
                <a:sym typeface="Nunito"/>
              </a:rPr>
              <a:t>The most common use of IPsec is to provide a Virtual Private Network (VPN), either between two locations (gateway-to-gateway) or between a remote user and an enterprise network (host-to-gateway).</a:t>
            </a:r>
            <a:endParaRPr>
              <a:solidFill>
                <a:schemeClr val="dk1"/>
              </a:solidFill>
              <a:latin typeface="Nunito"/>
              <a:ea typeface="Nunito"/>
              <a:cs typeface="Nunito"/>
              <a:sym typeface="Nuni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36"/>
          <p:cNvSpPr txBox="1"/>
          <p:nvPr>
            <p:ph idx="1" type="body"/>
          </p:nvPr>
        </p:nvSpPr>
        <p:spPr>
          <a:xfrm>
            <a:off x="311700" y="322075"/>
            <a:ext cx="8520600" cy="48213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Clr>
                <a:schemeClr val="dk1"/>
              </a:buClr>
              <a:buSzPts val="1700"/>
              <a:buFont typeface="Times New Roman"/>
              <a:buChar char="●"/>
            </a:pPr>
            <a:r>
              <a:rPr lang="en" sz="1700">
                <a:solidFill>
                  <a:schemeClr val="dk1"/>
                </a:solidFill>
                <a:highlight>
                  <a:srgbClr val="FFFFFF"/>
                </a:highlight>
                <a:latin typeface="Times New Roman"/>
                <a:ea typeface="Times New Roman"/>
                <a:cs typeface="Times New Roman"/>
                <a:sym typeface="Times New Roman"/>
              </a:rPr>
              <a:t>Network layer security controls have been used frequently for securing communications, particularly over shared networks such as the Internet because they can provide protection for many applications at once without modifying them.</a:t>
            </a:r>
            <a:endParaRPr sz="1700">
              <a:solidFill>
                <a:schemeClr val="dk1"/>
              </a:solidFill>
              <a:highlight>
                <a:srgbClr val="FFFFFF"/>
              </a:highlight>
              <a:latin typeface="Times New Roman"/>
              <a:ea typeface="Times New Roman"/>
              <a:cs typeface="Times New Roman"/>
              <a:sym typeface="Times New Roman"/>
            </a:endParaRPr>
          </a:p>
          <a:p>
            <a:pPr indent="-336550" lvl="0" marL="457200" rtl="0" algn="l">
              <a:spcBef>
                <a:spcPts val="0"/>
              </a:spcBef>
              <a:spcAft>
                <a:spcPts val="0"/>
              </a:spcAft>
              <a:buClr>
                <a:schemeClr val="dk1"/>
              </a:buClr>
              <a:buSzPts val="1700"/>
              <a:buFont typeface="Times New Roman"/>
              <a:buChar char="●"/>
            </a:pPr>
            <a:r>
              <a:rPr lang="en" sz="1700">
                <a:solidFill>
                  <a:schemeClr val="dk1"/>
                </a:solidFill>
                <a:highlight>
                  <a:srgbClr val="FFFFFF"/>
                </a:highlight>
                <a:latin typeface="Times New Roman"/>
                <a:ea typeface="Times New Roman"/>
                <a:cs typeface="Times New Roman"/>
                <a:sym typeface="Times New Roman"/>
              </a:rPr>
              <a:t>Need gave rise to develop a security solution at the IP layer so that all higher-layer protocols could take advantage of it. In 1992, the Internet Engineering Task Force (IETF) began to define a standard ‘IPsec’.</a:t>
            </a:r>
            <a:endParaRPr sz="1700">
              <a:solidFill>
                <a:schemeClr val="dk1"/>
              </a:solidFill>
              <a:highlight>
                <a:srgbClr val="FFFFFF"/>
              </a:highlight>
              <a:latin typeface="Times New Roman"/>
              <a:ea typeface="Times New Roman"/>
              <a:cs typeface="Times New Roman"/>
              <a:sym typeface="Times New Roman"/>
            </a:endParaRPr>
          </a:p>
          <a:p>
            <a:pPr indent="-336550" lvl="0" marL="457200" rtl="0" algn="l">
              <a:spcBef>
                <a:spcPts val="0"/>
              </a:spcBef>
              <a:spcAft>
                <a:spcPts val="0"/>
              </a:spcAft>
              <a:buClr>
                <a:schemeClr val="dk1"/>
              </a:buClr>
              <a:buSzPts val="1700"/>
              <a:buFont typeface="Times New Roman"/>
              <a:buChar char="●"/>
            </a:pPr>
            <a:r>
              <a:rPr lang="en" sz="1700">
                <a:solidFill>
                  <a:schemeClr val="dk1"/>
                </a:solidFill>
                <a:highlight>
                  <a:srgbClr val="FFFFFF"/>
                </a:highlight>
                <a:latin typeface="Times New Roman"/>
                <a:ea typeface="Times New Roman"/>
                <a:cs typeface="Times New Roman"/>
                <a:sym typeface="Times New Roman"/>
              </a:rPr>
              <a:t>IPSec operates in one of two different modes: transport mode or tunnel mode.</a:t>
            </a:r>
            <a:endParaRPr sz="1700">
              <a:solidFill>
                <a:schemeClr val="dk1"/>
              </a:solidFill>
              <a:highlight>
                <a:srgbClr val="FFFFFF"/>
              </a:highlight>
              <a:latin typeface="Times New Roman"/>
              <a:ea typeface="Times New Roman"/>
              <a:cs typeface="Times New Roman"/>
              <a:sym typeface="Times New Roman"/>
            </a:endParaRPr>
          </a:p>
          <a:p>
            <a:pPr indent="-336550" lvl="0" marL="457200" rtl="0" algn="l">
              <a:spcBef>
                <a:spcPts val="0"/>
              </a:spcBef>
              <a:spcAft>
                <a:spcPts val="0"/>
              </a:spcAft>
              <a:buClr>
                <a:schemeClr val="dk1"/>
              </a:buClr>
              <a:buSzPts val="1700"/>
              <a:buFont typeface="Times New Roman"/>
              <a:buChar char="●"/>
            </a:pPr>
            <a:r>
              <a:rPr lang="en" sz="1700">
                <a:solidFill>
                  <a:schemeClr val="dk1"/>
                </a:solidFill>
                <a:highlight>
                  <a:srgbClr val="FFFFFF"/>
                </a:highlight>
                <a:latin typeface="Times New Roman"/>
                <a:ea typeface="Times New Roman"/>
                <a:cs typeface="Times New Roman"/>
                <a:sym typeface="Times New Roman"/>
              </a:rPr>
              <a:t>In transport mode, IPSec protects what is delivered from the transport layer to the network layer.</a:t>
            </a:r>
            <a:endParaRPr sz="1700">
              <a:solidFill>
                <a:schemeClr val="dk1"/>
              </a:solidFill>
              <a:highlight>
                <a:srgbClr val="FFFFFF"/>
              </a:highlight>
              <a:latin typeface="Times New Roman"/>
              <a:ea typeface="Times New Roman"/>
              <a:cs typeface="Times New Roman"/>
              <a:sym typeface="Times New Roman"/>
            </a:endParaRPr>
          </a:p>
          <a:p>
            <a:pPr indent="-336550" lvl="0" marL="457200" rtl="0" algn="just">
              <a:spcBef>
                <a:spcPts val="0"/>
              </a:spcBef>
              <a:spcAft>
                <a:spcPts val="0"/>
              </a:spcAft>
              <a:buClr>
                <a:schemeClr val="dk1"/>
              </a:buClr>
              <a:buSzPts val="1700"/>
              <a:buFont typeface="Times New Roman"/>
              <a:buChar char="●"/>
            </a:pPr>
            <a:r>
              <a:rPr lang="en" sz="1700">
                <a:solidFill>
                  <a:schemeClr val="dk1"/>
                </a:solidFill>
                <a:highlight>
                  <a:srgbClr val="FFFFFF"/>
                </a:highlight>
                <a:latin typeface="Times New Roman"/>
                <a:ea typeface="Times New Roman"/>
                <a:cs typeface="Times New Roman"/>
                <a:sym typeface="Times New Roman"/>
              </a:rPr>
              <a:t>IPSec in transport mode does not protect the IP header; it only protects the information coming from the transport layer.</a:t>
            </a:r>
            <a:endParaRPr sz="1700">
              <a:solidFill>
                <a:schemeClr val="dk1"/>
              </a:solidFill>
              <a:highlight>
                <a:srgbClr val="FFFFFF"/>
              </a:highlight>
              <a:latin typeface="Times New Roman"/>
              <a:ea typeface="Times New Roman"/>
              <a:cs typeface="Times New Roman"/>
              <a:sym typeface="Times New Roman"/>
            </a:endParaRPr>
          </a:p>
          <a:p>
            <a:pPr indent="-336550" lvl="0" marL="457200" rtl="0" algn="just">
              <a:spcBef>
                <a:spcPts val="0"/>
              </a:spcBef>
              <a:spcAft>
                <a:spcPts val="0"/>
              </a:spcAft>
              <a:buClr>
                <a:schemeClr val="dk1"/>
              </a:buClr>
              <a:buSzPts val="1700"/>
              <a:buFont typeface="Times New Roman"/>
              <a:buChar char="●"/>
            </a:pPr>
            <a:r>
              <a:rPr lang="en" sz="1700">
                <a:solidFill>
                  <a:schemeClr val="dk1"/>
                </a:solidFill>
                <a:highlight>
                  <a:srgbClr val="FFFFFF"/>
                </a:highlight>
                <a:latin typeface="Times New Roman"/>
                <a:ea typeface="Times New Roman"/>
                <a:cs typeface="Times New Roman"/>
                <a:sym typeface="Times New Roman"/>
              </a:rPr>
              <a:t>In tunnel mode, IPSec protects the entire IP packet. It takes an IP packet, including the header, applies IPSec security methods to the entire packet, and then adds a new IP header.</a:t>
            </a:r>
            <a:endParaRPr sz="1700">
              <a:solidFill>
                <a:schemeClr val="dk1"/>
              </a:solidFill>
              <a:highlight>
                <a:srgbClr val="FFFFFF"/>
              </a:highlight>
              <a:latin typeface="Times New Roman"/>
              <a:ea typeface="Times New Roman"/>
              <a:cs typeface="Times New Roman"/>
              <a:sym typeface="Times New Roman"/>
            </a:endParaRPr>
          </a:p>
          <a:p>
            <a:pPr indent="-336550" lvl="0" marL="457200" rtl="0" algn="just">
              <a:spcBef>
                <a:spcPts val="0"/>
              </a:spcBef>
              <a:spcAft>
                <a:spcPts val="0"/>
              </a:spcAft>
              <a:buClr>
                <a:schemeClr val="dk1"/>
              </a:buClr>
              <a:buSzPts val="1700"/>
              <a:buFont typeface="Times New Roman"/>
              <a:buChar char="●"/>
            </a:pPr>
            <a:r>
              <a:rPr lang="en" sz="1700">
                <a:solidFill>
                  <a:schemeClr val="dk1"/>
                </a:solidFill>
                <a:highlight>
                  <a:srgbClr val="FFFFFF"/>
                </a:highlight>
                <a:latin typeface="Times New Roman"/>
                <a:ea typeface="Times New Roman"/>
                <a:cs typeface="Times New Roman"/>
                <a:sym typeface="Times New Roman"/>
              </a:rPr>
              <a:t>IPSec in tunnel mode protects the original IP header.</a:t>
            </a:r>
            <a:endParaRPr sz="1700">
              <a:solidFill>
                <a:schemeClr val="dk1"/>
              </a:solidFill>
              <a:highlight>
                <a:srgbClr val="FFFFFF"/>
              </a:highlight>
              <a:latin typeface="Times New Roman"/>
              <a:ea typeface="Times New Roman"/>
              <a:cs typeface="Times New Roman"/>
              <a:sym typeface="Times New Roman"/>
            </a:endParaRPr>
          </a:p>
          <a:p>
            <a:pPr indent="0" lvl="0" marL="457200" rtl="0" algn="l">
              <a:spcBef>
                <a:spcPts val="0"/>
              </a:spcBef>
              <a:spcAft>
                <a:spcPts val="0"/>
              </a:spcAft>
              <a:buNone/>
            </a:pPr>
            <a:r>
              <a:t/>
            </a:r>
            <a:endParaRPr sz="1700">
              <a:solidFill>
                <a:schemeClr val="dk1"/>
              </a:solidFill>
              <a:highlight>
                <a:srgbClr val="FFFFFF"/>
              </a:highlight>
              <a:latin typeface="Times New Roman"/>
              <a:ea typeface="Times New Roman"/>
              <a:cs typeface="Times New Roman"/>
              <a:sym typeface="Times New Roman"/>
            </a:endParaRPr>
          </a:p>
          <a:p>
            <a:pPr indent="0" lvl="0" marL="457200" rtl="0" algn="l">
              <a:spcBef>
                <a:spcPts val="1200"/>
              </a:spcBef>
              <a:spcAft>
                <a:spcPts val="1200"/>
              </a:spcAft>
              <a:buNone/>
            </a:pPr>
            <a:r>
              <a:t/>
            </a:r>
            <a:endParaRPr sz="1700">
              <a:solidFill>
                <a:schemeClr val="dk1"/>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pic>
        <p:nvPicPr>
          <p:cNvPr id="206" name="Google Shape;206;p37"/>
          <p:cNvPicPr preferRelativeResize="0"/>
          <p:nvPr/>
        </p:nvPicPr>
        <p:blipFill>
          <a:blip r:embed="rId3">
            <a:alphaModFix/>
          </a:blip>
          <a:stretch>
            <a:fillRect/>
          </a:stretch>
        </p:blipFill>
        <p:spPr>
          <a:xfrm>
            <a:off x="1309688" y="313525"/>
            <a:ext cx="6524625" cy="1857375"/>
          </a:xfrm>
          <a:prstGeom prst="rect">
            <a:avLst/>
          </a:prstGeom>
          <a:noFill/>
          <a:ln>
            <a:noFill/>
          </a:ln>
        </p:spPr>
      </p:pic>
      <p:pic>
        <p:nvPicPr>
          <p:cNvPr id="207" name="Google Shape;207;p37"/>
          <p:cNvPicPr preferRelativeResize="0"/>
          <p:nvPr/>
        </p:nvPicPr>
        <p:blipFill>
          <a:blip r:embed="rId4">
            <a:alphaModFix/>
          </a:blip>
          <a:stretch>
            <a:fillRect/>
          </a:stretch>
        </p:blipFill>
        <p:spPr>
          <a:xfrm>
            <a:off x="1362413" y="2571750"/>
            <a:ext cx="6522190" cy="2231600"/>
          </a:xfrm>
          <a:prstGeom prst="rect">
            <a:avLst/>
          </a:prstGeom>
          <a:noFill/>
          <a:ln>
            <a:noFill/>
          </a:ln>
        </p:spPr>
      </p:pic>
      <p:sp>
        <p:nvSpPr>
          <p:cNvPr id="208" name="Google Shape;208;p37"/>
          <p:cNvSpPr txBox="1"/>
          <p:nvPr/>
        </p:nvSpPr>
        <p:spPr>
          <a:xfrm>
            <a:off x="297450" y="347025"/>
            <a:ext cx="713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IPSec in Transport Mode</a:t>
            </a:r>
            <a:endParaRPr/>
          </a:p>
        </p:txBody>
      </p:sp>
      <p:sp>
        <p:nvSpPr>
          <p:cNvPr id="209" name="Google Shape;209;p37"/>
          <p:cNvSpPr txBox="1"/>
          <p:nvPr/>
        </p:nvSpPr>
        <p:spPr>
          <a:xfrm>
            <a:off x="371825" y="2181350"/>
            <a:ext cx="713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IPSec in Tunnel Mode</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3" name="Shape 213"/>
        <p:cNvGrpSpPr/>
        <p:nvPr/>
      </p:nvGrpSpPr>
      <p:grpSpPr>
        <a:xfrm>
          <a:off x="0" y="0"/>
          <a:ext cx="0" cy="0"/>
          <a:chOff x="0" y="0"/>
          <a:chExt cx="0" cy="0"/>
        </a:xfrm>
      </p:grpSpPr>
      <p:sp>
        <p:nvSpPr>
          <p:cNvPr id="214" name="Google Shape;214;p3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00">
                <a:solidFill>
                  <a:srgbClr val="444444"/>
                </a:solidFill>
                <a:highlight>
                  <a:srgbClr val="FFFFFF"/>
                </a:highlight>
                <a:latin typeface="Times New Roman"/>
                <a:ea typeface="Times New Roman"/>
                <a:cs typeface="Times New Roman"/>
                <a:sym typeface="Times New Roman"/>
              </a:rPr>
              <a:t>TWO SECURITY PROTOCOL</a:t>
            </a:r>
            <a:endParaRPr sz="2500">
              <a:latin typeface="Times New Roman"/>
              <a:ea typeface="Times New Roman"/>
              <a:cs typeface="Times New Roman"/>
              <a:sym typeface="Times New Roman"/>
            </a:endParaRPr>
          </a:p>
        </p:txBody>
      </p:sp>
      <p:sp>
        <p:nvSpPr>
          <p:cNvPr id="215" name="Google Shape;215;p3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Font typeface="Times New Roman"/>
              <a:buChar char="●"/>
            </a:pPr>
            <a:r>
              <a:rPr lang="en" sz="2000">
                <a:solidFill>
                  <a:srgbClr val="444444"/>
                </a:solidFill>
                <a:highlight>
                  <a:srgbClr val="FFFFFF"/>
                </a:highlight>
                <a:latin typeface="Times New Roman"/>
                <a:ea typeface="Times New Roman"/>
                <a:cs typeface="Times New Roman"/>
                <a:sym typeface="Times New Roman"/>
              </a:rPr>
              <a:t>IPSec defines two protocols—the Authentication Header (AH) Protocol and the Encapsulating Security Payload (ESP) Protocol to provide authentication and/or encryption for packets at the IP level.</a:t>
            </a:r>
            <a:endParaRPr sz="2000">
              <a:solidFill>
                <a:srgbClr val="444444"/>
              </a:solidFill>
              <a:highlight>
                <a:srgbClr val="FFFFFF"/>
              </a:highlight>
              <a:latin typeface="Times New Roman"/>
              <a:ea typeface="Times New Roman"/>
              <a:cs typeface="Times New Roman"/>
              <a:sym typeface="Times New Roman"/>
            </a:endParaRPr>
          </a:p>
          <a:p>
            <a:pPr indent="-355600" lvl="0" marL="457200" rtl="0" algn="l">
              <a:spcBef>
                <a:spcPts val="0"/>
              </a:spcBef>
              <a:spcAft>
                <a:spcPts val="0"/>
              </a:spcAft>
              <a:buClr>
                <a:srgbClr val="444444"/>
              </a:buClr>
              <a:buSzPts val="2000"/>
              <a:buFont typeface="Times New Roman"/>
              <a:buChar char="●"/>
            </a:pPr>
            <a:r>
              <a:rPr b="1" lang="en" sz="2000">
                <a:solidFill>
                  <a:srgbClr val="444444"/>
                </a:solidFill>
                <a:highlight>
                  <a:srgbClr val="FFFFFF"/>
                </a:highlight>
                <a:latin typeface="Times New Roman"/>
                <a:ea typeface="Times New Roman"/>
                <a:cs typeface="Times New Roman"/>
                <a:sym typeface="Times New Roman"/>
              </a:rPr>
              <a:t>Authentication Header (AH)</a:t>
            </a:r>
            <a:endParaRPr b="1" sz="2000">
              <a:solidFill>
                <a:srgbClr val="444444"/>
              </a:solidFill>
              <a:highlight>
                <a:srgbClr val="FFFFFF"/>
              </a:highlight>
              <a:latin typeface="Times New Roman"/>
              <a:ea typeface="Times New Roman"/>
              <a:cs typeface="Times New Roman"/>
              <a:sym typeface="Times New Roman"/>
            </a:endParaRPr>
          </a:p>
          <a:p>
            <a:pPr indent="-355600" lvl="1" marL="914400" rtl="0" algn="just">
              <a:spcBef>
                <a:spcPts val="0"/>
              </a:spcBef>
              <a:spcAft>
                <a:spcPts val="0"/>
              </a:spcAft>
              <a:buClr>
                <a:srgbClr val="444444"/>
              </a:buClr>
              <a:buSzPts val="2000"/>
              <a:buFont typeface="Times New Roman"/>
              <a:buChar char="○"/>
            </a:pPr>
            <a:r>
              <a:rPr lang="en" sz="2000">
                <a:solidFill>
                  <a:srgbClr val="444444"/>
                </a:solidFill>
                <a:highlight>
                  <a:srgbClr val="FFFFFF"/>
                </a:highlight>
                <a:latin typeface="Times New Roman"/>
                <a:ea typeface="Times New Roman"/>
                <a:cs typeface="Times New Roman"/>
                <a:sym typeface="Times New Roman"/>
              </a:rPr>
              <a:t>The AH protocol provides source authentication and data integrity, but not privacy.</a:t>
            </a:r>
            <a:endParaRPr sz="2000">
              <a:solidFill>
                <a:srgbClr val="444444"/>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b="1" sz="2000">
              <a:solidFill>
                <a:srgbClr val="444444"/>
              </a:solidFill>
              <a:highlight>
                <a:srgbClr val="FFFFFF"/>
              </a:highlight>
              <a:latin typeface="Times New Roman"/>
              <a:ea typeface="Times New Roman"/>
              <a:cs typeface="Times New Roman"/>
              <a:sym typeface="Times New Roman"/>
            </a:endParaRPr>
          </a:p>
          <a:p>
            <a:pPr indent="-355600" lvl="0" marL="457200" rtl="0" algn="l">
              <a:spcBef>
                <a:spcPts val="0"/>
              </a:spcBef>
              <a:spcAft>
                <a:spcPts val="0"/>
              </a:spcAft>
              <a:buClr>
                <a:srgbClr val="444444"/>
              </a:buClr>
              <a:buSzPts val="2000"/>
              <a:buFont typeface="Times New Roman"/>
              <a:buChar char="●"/>
            </a:pPr>
            <a:r>
              <a:rPr b="1" lang="en" sz="2000">
                <a:solidFill>
                  <a:srgbClr val="444444"/>
                </a:solidFill>
                <a:highlight>
                  <a:srgbClr val="FFFFFF"/>
                </a:highlight>
                <a:latin typeface="Times New Roman"/>
                <a:ea typeface="Times New Roman"/>
                <a:cs typeface="Times New Roman"/>
                <a:sym typeface="Times New Roman"/>
              </a:rPr>
              <a:t>Encapsulating Security Payload (ESP)</a:t>
            </a:r>
            <a:endParaRPr b="1" sz="2000">
              <a:solidFill>
                <a:srgbClr val="444444"/>
              </a:solidFill>
              <a:highlight>
                <a:srgbClr val="FFFFFF"/>
              </a:highlight>
              <a:latin typeface="Times New Roman"/>
              <a:ea typeface="Times New Roman"/>
              <a:cs typeface="Times New Roman"/>
              <a:sym typeface="Times New Roman"/>
            </a:endParaRPr>
          </a:p>
          <a:p>
            <a:pPr indent="-355600" lvl="1" marL="914400" rtl="0" algn="l">
              <a:spcBef>
                <a:spcPts val="0"/>
              </a:spcBef>
              <a:spcAft>
                <a:spcPts val="0"/>
              </a:spcAft>
              <a:buClr>
                <a:srgbClr val="444444"/>
              </a:buClr>
              <a:buSzPts val="2000"/>
              <a:buFont typeface="Times New Roman"/>
              <a:buChar char="○"/>
            </a:pPr>
            <a:r>
              <a:rPr lang="en" sz="2000">
                <a:solidFill>
                  <a:srgbClr val="444444"/>
                </a:solidFill>
                <a:highlight>
                  <a:srgbClr val="FFFFFF"/>
                </a:highlight>
                <a:latin typeface="Times New Roman"/>
                <a:ea typeface="Times New Roman"/>
                <a:cs typeface="Times New Roman"/>
                <a:sym typeface="Times New Roman"/>
              </a:rPr>
              <a:t>ESP provides source authentication, data integrity, and privacy.</a:t>
            </a:r>
            <a:endParaRPr sz="2000">
              <a:solidFill>
                <a:srgbClr val="444444"/>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9" name="Shape 219"/>
        <p:cNvGrpSpPr/>
        <p:nvPr/>
      </p:nvGrpSpPr>
      <p:grpSpPr>
        <a:xfrm>
          <a:off x="0" y="0"/>
          <a:ext cx="0" cy="0"/>
          <a:chOff x="0" y="0"/>
          <a:chExt cx="0" cy="0"/>
        </a:xfrm>
      </p:grpSpPr>
      <p:pic>
        <p:nvPicPr>
          <p:cNvPr id="220" name="Google Shape;220;p39"/>
          <p:cNvPicPr preferRelativeResize="0"/>
          <p:nvPr/>
        </p:nvPicPr>
        <p:blipFill>
          <a:blip r:embed="rId3">
            <a:alphaModFix/>
          </a:blip>
          <a:stretch>
            <a:fillRect/>
          </a:stretch>
        </p:blipFill>
        <p:spPr>
          <a:xfrm>
            <a:off x="-12" y="0"/>
            <a:ext cx="5857875" cy="3086100"/>
          </a:xfrm>
          <a:prstGeom prst="rect">
            <a:avLst/>
          </a:prstGeom>
          <a:noFill/>
          <a:ln>
            <a:noFill/>
          </a:ln>
        </p:spPr>
      </p:pic>
      <p:pic>
        <p:nvPicPr>
          <p:cNvPr id="221" name="Google Shape;221;p39"/>
          <p:cNvPicPr preferRelativeResize="0"/>
          <p:nvPr/>
        </p:nvPicPr>
        <p:blipFill>
          <a:blip r:embed="rId4">
            <a:alphaModFix/>
          </a:blip>
          <a:stretch>
            <a:fillRect/>
          </a:stretch>
        </p:blipFill>
        <p:spPr>
          <a:xfrm>
            <a:off x="4031725" y="2478800"/>
            <a:ext cx="4904075" cy="2602725"/>
          </a:xfrm>
          <a:prstGeom prst="rect">
            <a:avLst/>
          </a:prstGeom>
          <a:noFill/>
          <a:ln>
            <a:noFill/>
          </a:ln>
        </p:spPr>
      </p:pic>
      <p:sp>
        <p:nvSpPr>
          <p:cNvPr id="222" name="Google Shape;222;p39"/>
          <p:cNvSpPr txBox="1"/>
          <p:nvPr/>
        </p:nvSpPr>
        <p:spPr>
          <a:xfrm>
            <a:off x="458575" y="3148075"/>
            <a:ext cx="7138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A. Authentication Header</a:t>
            </a:r>
            <a:endParaRPr/>
          </a:p>
        </p:txBody>
      </p:sp>
      <p:sp>
        <p:nvSpPr>
          <p:cNvPr id="223" name="Google Shape;223;p39"/>
          <p:cNvSpPr txBox="1"/>
          <p:nvPr/>
        </p:nvSpPr>
        <p:spPr>
          <a:xfrm>
            <a:off x="4102400" y="1896275"/>
            <a:ext cx="506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B. Encapsulating Security Payload</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40"/>
          <p:cNvSpPr txBox="1"/>
          <p:nvPr>
            <p:ph idx="1" type="body"/>
          </p:nvPr>
        </p:nvSpPr>
        <p:spPr>
          <a:xfrm>
            <a:off x="237350" y="507975"/>
            <a:ext cx="8520600" cy="3416400"/>
          </a:xfrm>
          <a:prstGeom prst="rect">
            <a:avLst/>
          </a:prstGeom>
        </p:spPr>
        <p:txBody>
          <a:bodyPr anchorCtr="0" anchor="t" bIns="91425" lIns="91425" spcFirstLastPara="1" rIns="91425" wrap="square" tIns="91425">
            <a:normAutofit/>
          </a:bodyPr>
          <a:lstStyle/>
          <a:p>
            <a:pPr indent="-355600" lvl="0" marL="457200" rtl="0" algn="l">
              <a:spcBef>
                <a:spcPts val="0"/>
              </a:spcBef>
              <a:spcAft>
                <a:spcPts val="0"/>
              </a:spcAft>
              <a:buSzPts val="2000"/>
              <a:buChar char="●"/>
            </a:pPr>
            <a:r>
              <a:rPr lang="en" sz="2000">
                <a:solidFill>
                  <a:srgbClr val="444444"/>
                </a:solidFill>
                <a:highlight>
                  <a:srgbClr val="FFFFFF"/>
                </a:highlight>
              </a:rPr>
              <a:t>IPSec supports both IPv4 and IPv6. In IPv6, however, AH and ESP are part of the extension header.</a:t>
            </a:r>
            <a:endParaRPr sz="2000">
              <a:solidFill>
                <a:srgbClr val="444444"/>
              </a:solidFill>
              <a:highlight>
                <a:srgbClr val="FFFFFF"/>
              </a:highlight>
            </a:endParaRPr>
          </a:p>
          <a:p>
            <a:pPr indent="-355600" lvl="0" marL="457200" rtl="0" algn="l">
              <a:spcBef>
                <a:spcPts val="0"/>
              </a:spcBef>
              <a:spcAft>
                <a:spcPts val="0"/>
              </a:spcAft>
              <a:buClr>
                <a:srgbClr val="444444"/>
              </a:buClr>
              <a:buSzPts val="2000"/>
              <a:buChar char="●"/>
            </a:pPr>
            <a:r>
              <a:rPr lang="en" sz="2000">
                <a:solidFill>
                  <a:srgbClr val="444444"/>
                </a:solidFill>
                <a:highlight>
                  <a:srgbClr val="FFFFFF"/>
                </a:highlight>
              </a:rPr>
              <a:t>Services </a:t>
            </a:r>
            <a:r>
              <a:rPr lang="en" sz="2000">
                <a:solidFill>
                  <a:srgbClr val="444444"/>
                </a:solidFill>
                <a:highlight>
                  <a:srgbClr val="FFFFFF"/>
                </a:highlight>
              </a:rPr>
              <a:t>provided</a:t>
            </a:r>
            <a:r>
              <a:rPr lang="en" sz="2000">
                <a:solidFill>
                  <a:srgbClr val="444444"/>
                </a:solidFill>
                <a:highlight>
                  <a:srgbClr val="FFFFFF"/>
                </a:highlight>
              </a:rPr>
              <a:t> by IPSec</a:t>
            </a:r>
            <a:endParaRPr sz="2000">
              <a:solidFill>
                <a:srgbClr val="444444"/>
              </a:solidFill>
              <a:highlight>
                <a:srgbClr val="FFFFFF"/>
              </a:highlight>
            </a:endParaRPr>
          </a:p>
          <a:p>
            <a:pPr indent="0" lvl="0" marL="457200" rtl="0" algn="l">
              <a:spcBef>
                <a:spcPts val="1200"/>
              </a:spcBef>
              <a:spcAft>
                <a:spcPts val="1200"/>
              </a:spcAft>
              <a:buNone/>
            </a:pPr>
            <a:r>
              <a:t/>
            </a:r>
            <a:endParaRPr sz="2000">
              <a:solidFill>
                <a:srgbClr val="444444"/>
              </a:solidFill>
              <a:highlight>
                <a:srgbClr val="FFFFFF"/>
              </a:highlight>
            </a:endParaRPr>
          </a:p>
        </p:txBody>
      </p:sp>
      <p:pic>
        <p:nvPicPr>
          <p:cNvPr id="229" name="Google Shape;229;p40"/>
          <p:cNvPicPr preferRelativeResize="0"/>
          <p:nvPr/>
        </p:nvPicPr>
        <p:blipFill>
          <a:blip r:embed="rId3">
            <a:alphaModFix/>
          </a:blip>
          <a:stretch>
            <a:fillRect/>
          </a:stretch>
        </p:blipFill>
        <p:spPr>
          <a:xfrm>
            <a:off x="1472750" y="1910175"/>
            <a:ext cx="6198499" cy="2014200"/>
          </a:xfrm>
          <a:prstGeom prst="rect">
            <a:avLst/>
          </a:prstGeom>
          <a:noFill/>
          <a:ln>
            <a:noFill/>
          </a:ln>
        </p:spPr>
      </p:pic>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pic>
        <p:nvPicPr>
          <p:cNvPr id="234" name="Google Shape;234;p41"/>
          <p:cNvPicPr preferRelativeResize="0"/>
          <p:nvPr/>
        </p:nvPicPr>
        <p:blipFill>
          <a:blip r:embed="rId3">
            <a:alphaModFix/>
          </a:blip>
          <a:stretch>
            <a:fillRect/>
          </a:stretch>
        </p:blipFill>
        <p:spPr>
          <a:xfrm>
            <a:off x="543950" y="1357150"/>
            <a:ext cx="8056099" cy="12146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SSL Architecture</a:t>
            </a:r>
            <a:endParaRPr/>
          </a:p>
        </p:txBody>
      </p:sp>
      <p:sp>
        <p:nvSpPr>
          <p:cNvPr id="66" name="Google Shape;66;p15"/>
          <p:cNvSpPr txBox="1"/>
          <p:nvPr>
            <p:ph idx="1" type="body"/>
          </p:nvPr>
        </p:nvSpPr>
        <p:spPr>
          <a:xfrm>
            <a:off x="386475" y="91745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050">
                <a:solidFill>
                  <a:srgbClr val="444444"/>
                </a:solidFill>
                <a:highlight>
                  <a:srgbClr val="FFFFFF"/>
                </a:highlight>
              </a:rPr>
              <a:t>SSL is designed to provide security and compression services to data generated from the application layer.originally developed by Netscape.version 3 designed with public input. uses TCP to provide a reliable end-to-end service</a:t>
            </a:r>
            <a:endParaRPr sz="1050">
              <a:solidFill>
                <a:srgbClr val="444444"/>
              </a:solidFill>
              <a:highlight>
                <a:srgbClr val="FFFFFF"/>
              </a:highlight>
            </a:endParaRPr>
          </a:p>
          <a:p>
            <a:pPr indent="0" lvl="0" marL="0" rtl="0" algn="l">
              <a:spcBef>
                <a:spcPts val="1200"/>
              </a:spcBef>
              <a:spcAft>
                <a:spcPts val="1200"/>
              </a:spcAft>
              <a:buNone/>
            </a:pPr>
            <a:r>
              <a:rPr b="1" lang="en" sz="1050">
                <a:solidFill>
                  <a:srgbClr val="444444"/>
                </a:solidFill>
                <a:highlight>
                  <a:srgbClr val="FFFFFF"/>
                </a:highlight>
              </a:rPr>
              <a:t>Services                                              						Key Exchange Algorithms														</a:t>
            </a:r>
            <a:endParaRPr b="1" sz="1050">
              <a:solidFill>
                <a:srgbClr val="444444"/>
              </a:solidFill>
              <a:highlight>
                <a:srgbClr val="FFFFFF"/>
              </a:highlight>
            </a:endParaRPr>
          </a:p>
        </p:txBody>
      </p:sp>
      <p:pic>
        <p:nvPicPr>
          <p:cNvPr id="67" name="Google Shape;67;p15"/>
          <p:cNvPicPr preferRelativeResize="0"/>
          <p:nvPr/>
        </p:nvPicPr>
        <p:blipFill>
          <a:blip r:embed="rId3">
            <a:alphaModFix/>
          </a:blip>
          <a:stretch>
            <a:fillRect/>
          </a:stretch>
        </p:blipFill>
        <p:spPr>
          <a:xfrm>
            <a:off x="1132750" y="1538846"/>
            <a:ext cx="3524250" cy="3465375"/>
          </a:xfrm>
          <a:prstGeom prst="rect">
            <a:avLst/>
          </a:prstGeom>
          <a:noFill/>
          <a:ln>
            <a:noFill/>
          </a:ln>
        </p:spPr>
      </p:pic>
      <p:pic>
        <p:nvPicPr>
          <p:cNvPr id="68" name="Google Shape;68;p15"/>
          <p:cNvPicPr preferRelativeResize="0"/>
          <p:nvPr/>
        </p:nvPicPr>
        <p:blipFill>
          <a:blip r:embed="rId4">
            <a:alphaModFix/>
          </a:blip>
          <a:stretch>
            <a:fillRect/>
          </a:stretch>
        </p:blipFill>
        <p:spPr>
          <a:xfrm>
            <a:off x="4433250" y="1784525"/>
            <a:ext cx="4473826" cy="2196425"/>
          </a:xfrm>
          <a:prstGeom prst="rect">
            <a:avLst/>
          </a:prstGeom>
          <a:noFill/>
          <a:ln>
            <a:noFill/>
          </a:ln>
        </p:spPr>
      </p:pic>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4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Implementation of Cryptographic Techniques</a:t>
            </a:r>
            <a:endParaRPr/>
          </a:p>
        </p:txBody>
      </p:sp>
      <p:sp>
        <p:nvSpPr>
          <p:cNvPr id="240" name="Google Shape;240;p4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92500" lnSpcReduction="20000"/>
          </a:bodyPr>
          <a:lstStyle/>
          <a:p>
            <a:pPr indent="-416560" lvl="0" marL="457200" rtl="0" algn="l">
              <a:spcBef>
                <a:spcPts val="0"/>
              </a:spcBef>
              <a:spcAft>
                <a:spcPts val="0"/>
              </a:spcAft>
              <a:buClr>
                <a:schemeClr val="dk1"/>
              </a:buClr>
              <a:buSzPct val="130612"/>
              <a:buFont typeface="Times New Roman"/>
              <a:buChar char="●"/>
            </a:pPr>
            <a:r>
              <a:rPr lang="en" sz="2450">
                <a:solidFill>
                  <a:schemeClr val="dk1"/>
                </a:solidFill>
                <a:latin typeface="Times New Roman"/>
                <a:ea typeface="Times New Roman"/>
                <a:cs typeface="Times New Roman"/>
                <a:sym typeface="Times New Roman"/>
              </a:rPr>
              <a:t>The following are four cryptographic techniques used for cybersecurity worldwide.</a:t>
            </a:r>
            <a:endParaRPr sz="2450">
              <a:solidFill>
                <a:schemeClr val="dk1"/>
              </a:solidFill>
              <a:latin typeface="Times New Roman"/>
              <a:ea typeface="Times New Roman"/>
              <a:cs typeface="Times New Roman"/>
              <a:sym typeface="Times New Roman"/>
            </a:endParaRPr>
          </a:p>
          <a:p>
            <a:pPr indent="-372506" lvl="0" marL="457200" rtl="0" algn="l">
              <a:lnSpc>
                <a:spcPct val="110000"/>
              </a:lnSpc>
              <a:spcBef>
                <a:spcPts val="0"/>
              </a:spcBef>
              <a:spcAft>
                <a:spcPts val="0"/>
              </a:spcAft>
              <a:buClr>
                <a:schemeClr val="dk1"/>
              </a:buClr>
              <a:buSzPct val="90740"/>
              <a:buFont typeface="Times New Roman"/>
              <a:buChar char="●"/>
            </a:pPr>
            <a:r>
              <a:rPr lang="en" sz="2700">
                <a:solidFill>
                  <a:schemeClr val="dk1"/>
                </a:solidFill>
                <a:latin typeface="Times New Roman"/>
                <a:ea typeface="Times New Roman"/>
                <a:cs typeface="Times New Roman"/>
                <a:sym typeface="Times New Roman"/>
              </a:rPr>
              <a:t>3DES</a:t>
            </a:r>
            <a:endParaRPr sz="2700">
              <a:solidFill>
                <a:schemeClr val="dk1"/>
              </a:solidFill>
              <a:latin typeface="Times New Roman"/>
              <a:ea typeface="Times New Roman"/>
              <a:cs typeface="Times New Roman"/>
              <a:sym typeface="Times New Roman"/>
            </a:endParaRPr>
          </a:p>
          <a:p>
            <a:pPr indent="-372506" lvl="0" marL="457200" rtl="0" algn="l">
              <a:spcBef>
                <a:spcPts val="0"/>
              </a:spcBef>
              <a:spcAft>
                <a:spcPts val="0"/>
              </a:spcAft>
              <a:buClr>
                <a:schemeClr val="dk1"/>
              </a:buClr>
              <a:buSzPct val="100000"/>
              <a:buFont typeface="Times New Roman"/>
              <a:buChar char="●"/>
            </a:pPr>
            <a:r>
              <a:rPr lang="en" sz="2450">
                <a:solidFill>
                  <a:schemeClr val="dk1"/>
                </a:solidFill>
                <a:latin typeface="Times New Roman"/>
                <a:ea typeface="Times New Roman"/>
                <a:cs typeface="Times New Roman"/>
                <a:sym typeface="Times New Roman"/>
              </a:rPr>
              <a:t>AES</a:t>
            </a:r>
            <a:endParaRPr sz="2450">
              <a:solidFill>
                <a:schemeClr val="dk1"/>
              </a:solidFill>
              <a:latin typeface="Times New Roman"/>
              <a:ea typeface="Times New Roman"/>
              <a:cs typeface="Times New Roman"/>
              <a:sym typeface="Times New Roman"/>
            </a:endParaRPr>
          </a:p>
          <a:p>
            <a:pPr indent="-372506" lvl="0" marL="457200" rtl="0" algn="l">
              <a:spcBef>
                <a:spcPts val="0"/>
              </a:spcBef>
              <a:spcAft>
                <a:spcPts val="0"/>
              </a:spcAft>
              <a:buClr>
                <a:schemeClr val="dk1"/>
              </a:buClr>
              <a:buSzPct val="100000"/>
              <a:buFont typeface="Times New Roman"/>
              <a:buChar char="●"/>
            </a:pPr>
            <a:r>
              <a:rPr lang="en" sz="2450">
                <a:solidFill>
                  <a:schemeClr val="dk1"/>
                </a:solidFill>
                <a:latin typeface="Times New Roman"/>
                <a:ea typeface="Times New Roman"/>
                <a:cs typeface="Times New Roman"/>
                <a:sym typeface="Times New Roman"/>
              </a:rPr>
              <a:t>RSA</a:t>
            </a:r>
            <a:endParaRPr sz="2450">
              <a:solidFill>
                <a:schemeClr val="dk1"/>
              </a:solidFill>
              <a:latin typeface="Times New Roman"/>
              <a:ea typeface="Times New Roman"/>
              <a:cs typeface="Times New Roman"/>
              <a:sym typeface="Times New Roman"/>
            </a:endParaRPr>
          </a:p>
          <a:p>
            <a:pPr indent="-372506" lvl="0" marL="457200" rtl="0" algn="l">
              <a:spcBef>
                <a:spcPts val="0"/>
              </a:spcBef>
              <a:spcAft>
                <a:spcPts val="0"/>
              </a:spcAft>
              <a:buClr>
                <a:schemeClr val="dk1"/>
              </a:buClr>
              <a:buSzPct val="100000"/>
              <a:buFont typeface="Times New Roman"/>
              <a:buChar char="●"/>
            </a:pPr>
            <a:r>
              <a:rPr lang="en" sz="2450">
                <a:solidFill>
                  <a:schemeClr val="dk1"/>
                </a:solidFill>
                <a:latin typeface="Times New Roman"/>
                <a:ea typeface="Times New Roman"/>
                <a:cs typeface="Times New Roman"/>
                <a:sym typeface="Times New Roman"/>
              </a:rPr>
              <a:t>Twofish</a:t>
            </a:r>
            <a:endParaRPr sz="2450">
              <a:solidFill>
                <a:schemeClr val="dk1"/>
              </a:solidFill>
              <a:latin typeface="Times New Roman"/>
              <a:ea typeface="Times New Roman"/>
              <a:cs typeface="Times New Roman"/>
              <a:sym typeface="Times New Roman"/>
            </a:endParaRPr>
          </a:p>
          <a:p>
            <a:pPr indent="-419496" lvl="1" marL="914400" rtl="0" algn="l">
              <a:spcBef>
                <a:spcPts val="0"/>
              </a:spcBef>
              <a:spcAft>
                <a:spcPts val="0"/>
              </a:spcAft>
              <a:buClr>
                <a:schemeClr val="dk1"/>
              </a:buClr>
              <a:buSzPct val="175675"/>
              <a:buFont typeface="Times New Roman"/>
              <a:buChar char="○"/>
            </a:pPr>
            <a:r>
              <a:rPr lang="en" sz="1850">
                <a:solidFill>
                  <a:schemeClr val="dk1"/>
                </a:solidFill>
                <a:latin typeface="Times New Roman"/>
                <a:ea typeface="Times New Roman"/>
                <a:cs typeface="Times New Roman"/>
                <a:sym typeface="Times New Roman"/>
              </a:rPr>
              <a:t>Twofish is based on the earlier version of the block cipher called Blowfish. Essentially, it is also a symmetric block cipher, with a block size ranging from 128 to 256 bits.</a:t>
            </a:r>
            <a:endParaRPr sz="3250">
              <a:solidFill>
                <a:schemeClr val="dk1"/>
              </a:solidFill>
              <a:latin typeface="Times New Roman"/>
              <a:ea typeface="Times New Roman"/>
              <a:cs typeface="Times New Roman"/>
              <a:sym typeface="Times New Roman"/>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4" name="Shape 244"/>
        <p:cNvGrpSpPr/>
        <p:nvPr/>
      </p:nvGrpSpPr>
      <p:grpSpPr>
        <a:xfrm>
          <a:off x="0" y="0"/>
          <a:ext cx="0" cy="0"/>
          <a:chOff x="0" y="0"/>
          <a:chExt cx="0" cy="0"/>
        </a:xfrm>
      </p:grpSpPr>
      <p:sp>
        <p:nvSpPr>
          <p:cNvPr id="245" name="Google Shape;245;p4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OPENSSL</a:t>
            </a:r>
            <a:endParaRPr/>
          </a:p>
        </p:txBody>
      </p:sp>
      <p:sp>
        <p:nvSpPr>
          <p:cNvPr id="246" name="Google Shape;246;p4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rgbClr val="4D5156"/>
                </a:solidFill>
                <a:highlight>
                  <a:srgbClr val="FFFFFF"/>
                </a:highlight>
                <a:latin typeface="Times New Roman"/>
                <a:ea typeface="Times New Roman"/>
                <a:cs typeface="Times New Roman"/>
                <a:sym typeface="Times New Roman"/>
              </a:rPr>
              <a:t>OpenSSL is a software library for applications that secure communications over computer networks against eavesdropping or need to identify the party at the other end. It is widely used by Internet servers, including the majority of HTTPS websites. </a:t>
            </a:r>
            <a:endParaRPr sz="1500">
              <a:solidFill>
                <a:srgbClr val="4D5156"/>
              </a:solidFill>
              <a:highlight>
                <a:srgbClr val="FFFFFF"/>
              </a:highlight>
              <a:latin typeface="Times New Roman"/>
              <a:ea typeface="Times New Roman"/>
              <a:cs typeface="Times New Roman"/>
              <a:sym typeface="Times New Roman"/>
            </a:endParaRPr>
          </a:p>
          <a:p>
            <a:pPr indent="0" lvl="0" marL="0" rtl="0" algn="l">
              <a:spcBef>
                <a:spcPts val="1200"/>
              </a:spcBef>
              <a:spcAft>
                <a:spcPts val="0"/>
              </a:spcAft>
              <a:buClr>
                <a:schemeClr val="dk1"/>
              </a:buClr>
              <a:buSzPts val="1100"/>
              <a:buFont typeface="Arial"/>
              <a:buNone/>
            </a:pPr>
            <a:r>
              <a:rPr b="1" lang="en" sz="1500">
                <a:solidFill>
                  <a:srgbClr val="202124"/>
                </a:solidFill>
                <a:highlight>
                  <a:srgbClr val="FFFFFF"/>
                </a:highlight>
                <a:latin typeface="Times New Roman"/>
                <a:ea typeface="Times New Roman"/>
                <a:cs typeface="Times New Roman"/>
                <a:sym typeface="Times New Roman"/>
              </a:rPr>
              <a:t>What is OpenSSL used for?</a:t>
            </a:r>
            <a:endParaRPr b="1" sz="1500">
              <a:solidFill>
                <a:srgbClr val="202124"/>
              </a:solidFill>
              <a:highlight>
                <a:srgbClr val="FFFFFF"/>
              </a:highlight>
              <a:latin typeface="Times New Roman"/>
              <a:ea typeface="Times New Roman"/>
              <a:cs typeface="Times New Roman"/>
              <a:sym typeface="Times New Roman"/>
            </a:endParaRPr>
          </a:p>
          <a:p>
            <a:pPr indent="0" lvl="0" marL="0" rtl="0" algn="l">
              <a:spcBef>
                <a:spcPts val="900"/>
              </a:spcBef>
              <a:spcAft>
                <a:spcPts val="0"/>
              </a:spcAft>
              <a:buNone/>
            </a:pPr>
            <a:r>
              <a:rPr lang="en" sz="1500">
                <a:solidFill>
                  <a:srgbClr val="202124"/>
                </a:solidFill>
                <a:highlight>
                  <a:srgbClr val="FFFFFF"/>
                </a:highlight>
                <a:latin typeface="Times New Roman"/>
                <a:ea typeface="Times New Roman"/>
                <a:cs typeface="Times New Roman"/>
                <a:sym typeface="Times New Roman"/>
              </a:rPr>
              <a:t>OpenSSL is an open-source command line tool that is commonly used to </a:t>
            </a:r>
            <a:r>
              <a:rPr b="1" lang="en" sz="1500">
                <a:solidFill>
                  <a:srgbClr val="202124"/>
                </a:solidFill>
                <a:highlight>
                  <a:srgbClr val="FFFFFF"/>
                </a:highlight>
                <a:latin typeface="Times New Roman"/>
                <a:ea typeface="Times New Roman"/>
                <a:cs typeface="Times New Roman"/>
                <a:sym typeface="Times New Roman"/>
              </a:rPr>
              <a:t>generate private keys, create </a:t>
            </a:r>
            <a:r>
              <a:rPr lang="en" sz="1500">
                <a:solidFill>
                  <a:srgbClr val="333333"/>
                </a:solidFill>
                <a:highlight>
                  <a:srgbClr val="FFFFFF"/>
                </a:highlight>
                <a:latin typeface="Times New Roman"/>
                <a:ea typeface="Times New Roman"/>
                <a:cs typeface="Times New Roman"/>
                <a:sym typeface="Times New Roman"/>
              </a:rPr>
              <a:t>certificate signing request ( </a:t>
            </a:r>
            <a:r>
              <a:rPr b="1" lang="en" sz="1500">
                <a:solidFill>
                  <a:srgbClr val="202124"/>
                </a:solidFill>
                <a:highlight>
                  <a:srgbClr val="FFFFFF"/>
                </a:highlight>
                <a:latin typeface="Times New Roman"/>
                <a:ea typeface="Times New Roman"/>
                <a:cs typeface="Times New Roman"/>
                <a:sym typeface="Times New Roman"/>
              </a:rPr>
              <a:t>CSRs), install your SSL/TLS certificate, and identify certificate information</a:t>
            </a:r>
            <a:r>
              <a:rPr lang="en" sz="1500">
                <a:solidFill>
                  <a:srgbClr val="202124"/>
                </a:solidFill>
                <a:highlight>
                  <a:srgbClr val="FFFFFF"/>
                </a:highlight>
                <a:latin typeface="Times New Roman"/>
                <a:ea typeface="Times New Roman"/>
                <a:cs typeface="Times New Roman"/>
                <a:sym typeface="Times New Roman"/>
              </a:rPr>
              <a:t>.</a:t>
            </a:r>
            <a:endParaRPr sz="1500">
              <a:solidFill>
                <a:srgbClr val="202124"/>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500">
              <a:solidFill>
                <a:srgbClr val="202124"/>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rPr lang="en" sz="1500">
                <a:solidFill>
                  <a:srgbClr val="202124"/>
                </a:solidFill>
                <a:highlight>
                  <a:srgbClr val="FFFFFF"/>
                </a:highlight>
                <a:latin typeface="Times New Roman"/>
                <a:ea typeface="Times New Roman"/>
                <a:cs typeface="Times New Roman"/>
                <a:sym typeface="Times New Roman"/>
              </a:rPr>
              <a:t>OpenSSL is licensed under an Apache-style license, which basically means that </a:t>
            </a:r>
            <a:r>
              <a:rPr b="1" lang="en" sz="1500">
                <a:solidFill>
                  <a:srgbClr val="202124"/>
                </a:solidFill>
                <a:highlight>
                  <a:srgbClr val="FFFFFF"/>
                </a:highlight>
                <a:latin typeface="Times New Roman"/>
                <a:ea typeface="Times New Roman"/>
                <a:cs typeface="Times New Roman"/>
                <a:sym typeface="Times New Roman"/>
              </a:rPr>
              <a:t>you are free to get and use it for commercial and non-commercial purposes subject to some simple license conditions</a:t>
            </a:r>
            <a:r>
              <a:rPr lang="en" sz="1500">
                <a:solidFill>
                  <a:srgbClr val="202124"/>
                </a:solidFill>
                <a:highlight>
                  <a:srgbClr val="FFFFFF"/>
                </a:highlight>
                <a:latin typeface="Times New Roman"/>
                <a:ea typeface="Times New Roman"/>
                <a:cs typeface="Times New Roman"/>
                <a:sym typeface="Times New Roman"/>
              </a:rPr>
              <a:t>.</a:t>
            </a:r>
            <a:endParaRPr sz="1500">
              <a:solidFill>
                <a:srgbClr val="202124"/>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None/>
            </a:pPr>
            <a:r>
              <a:t/>
            </a:r>
            <a:endParaRPr sz="1500">
              <a:solidFill>
                <a:srgbClr val="202124"/>
              </a:solidFill>
              <a:highlight>
                <a:srgbClr val="FFFFFF"/>
              </a:highlight>
              <a:latin typeface="Times New Roman"/>
              <a:ea typeface="Times New Roman"/>
              <a:cs typeface="Times New Roman"/>
              <a:sym typeface="Times New Roman"/>
            </a:endParaRPr>
          </a:p>
          <a:p>
            <a:pPr indent="0" lvl="0" marL="88900" marR="88900" rtl="0" algn="l">
              <a:lnSpc>
                <a:spcPct val="142857"/>
              </a:lnSpc>
              <a:spcBef>
                <a:spcPts val="0"/>
              </a:spcBef>
              <a:spcAft>
                <a:spcPts val="0"/>
              </a:spcAft>
              <a:buNone/>
            </a:pPr>
            <a:r>
              <a:rPr lang="en" sz="1500">
                <a:solidFill>
                  <a:srgbClr val="333333"/>
                </a:solidFill>
                <a:highlight>
                  <a:srgbClr val="F5F5F5"/>
                </a:highlight>
                <a:latin typeface="Courier New"/>
                <a:ea typeface="Courier New"/>
                <a:cs typeface="Courier New"/>
                <a:sym typeface="Courier New"/>
              </a:rPr>
              <a:t>openssl version -a</a:t>
            </a:r>
            <a:endParaRPr sz="1500">
              <a:solidFill>
                <a:srgbClr val="333333"/>
              </a:solidFill>
              <a:highlight>
                <a:srgbClr val="F5F5F5"/>
              </a:highlight>
              <a:latin typeface="Courier New"/>
              <a:ea typeface="Courier New"/>
              <a:cs typeface="Courier New"/>
              <a:sym typeface="Courier New"/>
            </a:endParaRPr>
          </a:p>
          <a:p>
            <a:pPr indent="0" lvl="0" marL="0" rtl="0" algn="l">
              <a:spcBef>
                <a:spcPts val="0"/>
              </a:spcBef>
              <a:spcAft>
                <a:spcPts val="0"/>
              </a:spcAft>
              <a:buNone/>
            </a:pPr>
            <a:r>
              <a:t/>
            </a:r>
            <a:endParaRPr sz="1500">
              <a:solidFill>
                <a:srgbClr val="202124"/>
              </a:solidFill>
              <a:highlight>
                <a:srgbClr val="FFFFFF"/>
              </a:highlight>
              <a:latin typeface="Times New Roman"/>
              <a:ea typeface="Times New Roman"/>
              <a:cs typeface="Times New Roman"/>
              <a:sym typeface="Times New Roman"/>
            </a:endParaRPr>
          </a:p>
          <a:p>
            <a:pPr indent="0" lvl="0" marL="0" rtl="0" algn="l">
              <a:spcBef>
                <a:spcPts val="0"/>
              </a:spcBef>
              <a:spcAft>
                <a:spcPts val="0"/>
              </a:spcAft>
              <a:buClr>
                <a:schemeClr val="dk1"/>
              </a:buClr>
              <a:buSzPts val="1100"/>
              <a:buFont typeface="Arial"/>
              <a:buNone/>
            </a:pPr>
            <a:r>
              <a:t/>
            </a:r>
            <a:endParaRPr sz="1500">
              <a:solidFill>
                <a:srgbClr val="202124"/>
              </a:solidFill>
              <a:highlight>
                <a:srgbClr val="FFFFFF"/>
              </a:highlight>
              <a:latin typeface="Times New Roman"/>
              <a:ea typeface="Times New Roman"/>
              <a:cs typeface="Times New Roman"/>
              <a:sym typeface="Times New Roman"/>
            </a:endParaRPr>
          </a:p>
          <a:p>
            <a:pPr indent="0" lvl="0" marL="0" rtl="0" algn="l">
              <a:spcBef>
                <a:spcPts val="0"/>
              </a:spcBef>
              <a:spcAft>
                <a:spcPts val="1200"/>
              </a:spcAft>
              <a:buNone/>
            </a:pPr>
            <a:r>
              <a:t/>
            </a:r>
            <a:endParaRPr sz="1500">
              <a:solidFill>
                <a:srgbClr val="4D5156"/>
              </a:solidFill>
              <a:highlight>
                <a:srgbClr val="FFFFFF"/>
              </a:highlight>
              <a:latin typeface="Times New Roman"/>
              <a:ea typeface="Times New Roman"/>
              <a:cs typeface="Times New Roman"/>
              <a:sym typeface="Times New Roman"/>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0" name="Shape 250"/>
        <p:cNvGrpSpPr/>
        <p:nvPr/>
      </p:nvGrpSpPr>
      <p:grpSpPr>
        <a:xfrm>
          <a:off x="0" y="0"/>
          <a:ext cx="0" cy="0"/>
          <a:chOff x="0" y="0"/>
          <a:chExt cx="0" cy="0"/>
        </a:xfrm>
      </p:grpSpPr>
      <p:sp>
        <p:nvSpPr>
          <p:cNvPr id="251" name="Google Shape;251;p4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Hash Value of Calculations</a:t>
            </a:r>
            <a:endParaRPr/>
          </a:p>
        </p:txBody>
      </p:sp>
      <p:sp>
        <p:nvSpPr>
          <p:cNvPr id="252" name="Google Shape;252;p4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fontScale="85000" lnSpcReduction="20000"/>
          </a:bodyPr>
          <a:lstStyle/>
          <a:p>
            <a:pPr indent="0" lvl="0" marL="0" rtl="0" algn="l">
              <a:spcBef>
                <a:spcPts val="0"/>
              </a:spcBef>
              <a:spcAft>
                <a:spcPts val="0"/>
              </a:spcAft>
              <a:buNone/>
            </a:pPr>
            <a:r>
              <a:rPr lang="en" sz="1700">
                <a:latin typeface="Times New Roman"/>
                <a:ea typeface="Times New Roman"/>
                <a:cs typeface="Times New Roman"/>
                <a:sym typeface="Times New Roman"/>
              </a:rPr>
              <a:t>Hashing </a:t>
            </a:r>
            <a:r>
              <a:rPr lang="en" sz="1700">
                <a:solidFill>
                  <a:srgbClr val="202124"/>
                </a:solidFill>
                <a:highlight>
                  <a:srgbClr val="FFFFFF"/>
                </a:highlight>
                <a:latin typeface="Times New Roman"/>
                <a:ea typeface="Times New Roman"/>
                <a:cs typeface="Times New Roman"/>
                <a:sym typeface="Times New Roman"/>
              </a:rPr>
              <a:t> involves </a:t>
            </a:r>
            <a:r>
              <a:rPr b="1" lang="en" sz="1700">
                <a:solidFill>
                  <a:srgbClr val="202124"/>
                </a:solidFill>
                <a:highlight>
                  <a:srgbClr val="FFFFFF"/>
                </a:highlight>
                <a:latin typeface="Times New Roman"/>
                <a:ea typeface="Times New Roman"/>
                <a:cs typeface="Times New Roman"/>
                <a:sym typeface="Times New Roman"/>
              </a:rPr>
              <a:t>applying a hashing algorithm to a data item, known as the hashing key, to create a hash value</a:t>
            </a:r>
            <a:r>
              <a:rPr lang="en" sz="1700">
                <a:solidFill>
                  <a:srgbClr val="202124"/>
                </a:solidFill>
                <a:highlight>
                  <a:srgbClr val="FFFFFF"/>
                </a:highlight>
                <a:latin typeface="Times New Roman"/>
                <a:ea typeface="Times New Roman"/>
                <a:cs typeface="Times New Roman"/>
                <a:sym typeface="Times New Roman"/>
              </a:rPr>
              <a:t>. Hashing algorithms take a large range of values (such as all possible strings or all possible files) and map them onto a smaller set of values (such as a 128 bit number).</a:t>
            </a:r>
            <a:endParaRPr sz="1700">
              <a:solidFill>
                <a:srgbClr val="202124"/>
              </a:solidFill>
              <a:highlight>
                <a:srgbClr val="FFFFFF"/>
              </a:highlight>
              <a:latin typeface="Times New Roman"/>
              <a:ea typeface="Times New Roman"/>
              <a:cs typeface="Times New Roman"/>
              <a:sym typeface="Times New Roman"/>
            </a:endParaRPr>
          </a:p>
          <a:p>
            <a:pPr indent="0" lvl="0" marL="0" rtl="0" algn="l">
              <a:spcBef>
                <a:spcPts val="1200"/>
              </a:spcBef>
              <a:spcAft>
                <a:spcPts val="0"/>
              </a:spcAft>
              <a:buClr>
                <a:schemeClr val="dk1"/>
              </a:buClr>
              <a:buSzPct val="74537"/>
              <a:buFont typeface="Arial"/>
              <a:buNone/>
            </a:pPr>
            <a:r>
              <a:rPr lang="en" sz="1475">
                <a:solidFill>
                  <a:schemeClr val="dk1"/>
                </a:solidFill>
                <a:highlight>
                  <a:srgbClr val="FFFFFF"/>
                </a:highlight>
              </a:rPr>
              <a:t>Why HASH?</a:t>
            </a:r>
            <a:endParaRPr sz="1475">
              <a:solidFill>
                <a:schemeClr val="dk1"/>
              </a:solidFill>
              <a:highlight>
                <a:srgbClr val="FFFFFF"/>
              </a:highlight>
            </a:endParaRPr>
          </a:p>
          <a:p>
            <a:pPr indent="0" lvl="0" marL="0" rtl="0" algn="just">
              <a:spcBef>
                <a:spcPts val="1200"/>
              </a:spcBef>
              <a:spcAft>
                <a:spcPts val="0"/>
              </a:spcAft>
              <a:buClr>
                <a:schemeClr val="dk1"/>
              </a:buClr>
              <a:buSzPct val="74537"/>
              <a:buFont typeface="Arial"/>
              <a:buNone/>
            </a:pPr>
            <a:r>
              <a:rPr lang="en" sz="1475">
                <a:solidFill>
                  <a:schemeClr val="dk1"/>
                </a:solidFill>
                <a:highlight>
                  <a:srgbClr val="FFFFFF"/>
                </a:highlight>
              </a:rPr>
              <a:t>Fingerprint of message does not tell anything about the message. This is because there are infinite other possible equations which can produce same result.</a:t>
            </a:r>
            <a:endParaRPr sz="1475">
              <a:solidFill>
                <a:schemeClr val="dk1"/>
              </a:solidFill>
              <a:highlight>
                <a:srgbClr val="FFFFFF"/>
              </a:highlight>
            </a:endParaRPr>
          </a:p>
          <a:p>
            <a:pPr indent="0" lvl="0" marL="0" rtl="0" algn="l">
              <a:spcBef>
                <a:spcPts val="0"/>
              </a:spcBef>
              <a:spcAft>
                <a:spcPts val="0"/>
              </a:spcAft>
              <a:buNone/>
            </a:pPr>
            <a:r>
              <a:t/>
            </a:r>
            <a:endParaRPr sz="1475">
              <a:solidFill>
                <a:srgbClr val="202124"/>
              </a:solidFill>
              <a:highlight>
                <a:srgbClr val="FFFFFF"/>
              </a:highlight>
              <a:latin typeface="Times New Roman"/>
              <a:ea typeface="Times New Roman"/>
              <a:cs typeface="Times New Roman"/>
              <a:sym typeface="Times New Roman"/>
            </a:endParaRPr>
          </a:p>
          <a:p>
            <a:pPr indent="0" lvl="0" marL="0" rtl="0" algn="l">
              <a:spcBef>
                <a:spcPts val="1200"/>
              </a:spcBef>
              <a:spcAft>
                <a:spcPts val="0"/>
              </a:spcAft>
              <a:buNone/>
            </a:pPr>
            <a:r>
              <a:rPr lang="en" sz="1700">
                <a:solidFill>
                  <a:srgbClr val="202124"/>
                </a:solidFill>
                <a:highlight>
                  <a:srgbClr val="FFFFFF"/>
                </a:highlight>
                <a:latin typeface="Times New Roman"/>
                <a:ea typeface="Times New Roman"/>
                <a:cs typeface="Times New Roman"/>
                <a:sym typeface="Times New Roman"/>
              </a:rPr>
              <a:t> Hashing has two main applications.</a:t>
            </a:r>
            <a:endParaRPr sz="1700">
              <a:solidFill>
                <a:srgbClr val="202124"/>
              </a:solidFill>
              <a:highlight>
                <a:srgbClr val="FFFFFF"/>
              </a:highlight>
              <a:latin typeface="Times New Roman"/>
              <a:ea typeface="Times New Roman"/>
              <a:cs typeface="Times New Roman"/>
              <a:sym typeface="Times New Roman"/>
            </a:endParaRPr>
          </a:p>
          <a:p>
            <a:pPr indent="0" lvl="0" marL="0" rtl="0" algn="l">
              <a:spcBef>
                <a:spcPts val="1200"/>
              </a:spcBef>
              <a:spcAft>
                <a:spcPts val="0"/>
              </a:spcAft>
              <a:buNone/>
            </a:pPr>
            <a:r>
              <a:rPr lang="en" sz="1700">
                <a:solidFill>
                  <a:srgbClr val="202124"/>
                </a:solidFill>
                <a:highlight>
                  <a:srgbClr val="FFFFFF"/>
                </a:highlight>
                <a:latin typeface="Times New Roman"/>
                <a:ea typeface="Times New Roman"/>
                <a:cs typeface="Times New Roman"/>
                <a:sym typeface="Times New Roman"/>
              </a:rPr>
              <a:t>Here is a website used for the calculation of hash values.</a:t>
            </a:r>
            <a:endParaRPr sz="1700">
              <a:solidFill>
                <a:srgbClr val="202124"/>
              </a:solidFill>
              <a:highlight>
                <a:srgbClr val="FFFFFF"/>
              </a:highlight>
              <a:latin typeface="Times New Roman"/>
              <a:ea typeface="Times New Roman"/>
              <a:cs typeface="Times New Roman"/>
              <a:sym typeface="Times New Roman"/>
            </a:endParaRPr>
          </a:p>
          <a:p>
            <a:pPr indent="0" lvl="0" marL="0" rtl="0" algn="l">
              <a:spcBef>
                <a:spcPts val="1200"/>
              </a:spcBef>
              <a:spcAft>
                <a:spcPts val="0"/>
              </a:spcAft>
              <a:buNone/>
            </a:pPr>
            <a:r>
              <a:rPr lang="en" u="sng">
                <a:solidFill>
                  <a:schemeClr val="hlink"/>
                </a:solidFill>
                <a:hlinkClick r:id="rId3"/>
              </a:rPr>
              <a:t>https://www.fileformat.info/tool/hash.htm</a:t>
            </a:r>
            <a:endParaRPr/>
          </a:p>
          <a:p>
            <a:pPr indent="0" lvl="0" marL="0" rtl="0" algn="l">
              <a:spcBef>
                <a:spcPts val="1200"/>
              </a:spcBef>
              <a:spcAft>
                <a:spcPts val="1200"/>
              </a:spcAft>
              <a:buNone/>
            </a:pPr>
            <a:r>
              <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MD5</a:t>
            </a:r>
            <a:endParaRPr/>
          </a:p>
        </p:txBody>
      </p:sp>
      <p:sp>
        <p:nvSpPr>
          <p:cNvPr id="258" name="Google Shape;258;p4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30200" lvl="0" marL="457200" rtl="0" algn="l">
              <a:lnSpc>
                <a:spcPct val="80000"/>
              </a:lnSpc>
              <a:spcBef>
                <a:spcPts val="600"/>
              </a:spcBef>
              <a:spcAft>
                <a:spcPts val="0"/>
              </a:spcAft>
              <a:buClr>
                <a:schemeClr val="dk1"/>
              </a:buClr>
              <a:buSzPts val="1600"/>
              <a:buChar char="●"/>
            </a:pPr>
            <a:r>
              <a:rPr lang="en" sz="1600">
                <a:solidFill>
                  <a:schemeClr val="dk1"/>
                </a:solidFill>
              </a:rPr>
              <a:t>MD5 algorithm was developed by Professor Ronald L. Rivest in 1991. </a:t>
            </a:r>
            <a:endParaRPr sz="1600">
              <a:solidFill>
                <a:schemeClr val="dk1"/>
              </a:solidFill>
            </a:endParaRPr>
          </a:p>
          <a:p>
            <a:pPr indent="-330200" lvl="0" marL="457200" rtl="0" algn="l">
              <a:lnSpc>
                <a:spcPct val="80000"/>
              </a:lnSpc>
              <a:spcBef>
                <a:spcPts val="0"/>
              </a:spcBef>
              <a:spcAft>
                <a:spcPts val="0"/>
              </a:spcAft>
              <a:buClr>
                <a:schemeClr val="dk1"/>
              </a:buClr>
              <a:buSzPts val="1600"/>
              <a:buChar char="●"/>
            </a:pPr>
            <a:r>
              <a:rPr lang="en" sz="1600">
                <a:solidFill>
                  <a:schemeClr val="dk1"/>
                </a:solidFill>
              </a:rPr>
              <a:t>According to RFC 1321, “MD5 message-digest algorithm takes as input a message of arbitrary length and produces as output a 128-bit "fingerprint" or "message digest" of the input …</a:t>
            </a:r>
            <a:endParaRPr sz="1600">
              <a:solidFill>
                <a:schemeClr val="dk1"/>
              </a:solidFill>
            </a:endParaRPr>
          </a:p>
          <a:p>
            <a:pPr indent="-330200" lvl="0" marL="457200" rtl="0" algn="l">
              <a:lnSpc>
                <a:spcPct val="80000"/>
              </a:lnSpc>
              <a:spcBef>
                <a:spcPts val="0"/>
              </a:spcBef>
              <a:spcAft>
                <a:spcPts val="0"/>
              </a:spcAft>
              <a:buClr>
                <a:schemeClr val="dk1"/>
              </a:buClr>
              <a:buSzPts val="1600"/>
              <a:buChar char="●"/>
            </a:pPr>
            <a:r>
              <a:rPr lang="en" sz="1600">
                <a:solidFill>
                  <a:schemeClr val="dk1"/>
                </a:solidFill>
              </a:rPr>
              <a:t>The MD5 algorithm is intended for digital signature applications, where a large file must be "compressed" in a secure manner before being encrypted with a private (secret) key under a public-key cryptosystem such as RSA.”</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It performs very fast on 32-bit machine.</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MD5 is being used heavily from large corporations, such as IBM, Cisco Systems, to individual programmers.</a:t>
            </a:r>
            <a:endParaRPr sz="1600">
              <a:solidFill>
                <a:schemeClr val="dk1"/>
              </a:solidFill>
            </a:endParaRPr>
          </a:p>
          <a:p>
            <a:pPr indent="-330200" lvl="0" marL="457200" rtl="0" algn="l">
              <a:lnSpc>
                <a:spcPct val="80000"/>
              </a:lnSpc>
              <a:spcBef>
                <a:spcPts val="0"/>
              </a:spcBef>
              <a:spcAft>
                <a:spcPts val="0"/>
              </a:spcAft>
              <a:buClr>
                <a:schemeClr val="dk1"/>
              </a:buClr>
              <a:buSzPts val="1600"/>
              <a:buChar char="●"/>
            </a:pPr>
            <a:r>
              <a:rPr lang="en" sz="1600">
                <a:solidFill>
                  <a:schemeClr val="dk1"/>
                </a:solidFill>
              </a:rPr>
              <a:t>MD5 is considered one of the most efficient algorithms currently available.</a:t>
            </a:r>
            <a:endParaRPr sz="1600">
              <a:solidFill>
                <a:schemeClr val="dk1"/>
              </a:solidFill>
            </a:endParaRPr>
          </a:p>
          <a:p>
            <a:pPr indent="0" lvl="0" marL="0" rtl="0" algn="l">
              <a:lnSpc>
                <a:spcPct val="105000"/>
              </a:lnSpc>
              <a:spcBef>
                <a:spcPts val="0"/>
              </a:spcBef>
              <a:spcAft>
                <a:spcPts val="1200"/>
              </a:spcAft>
              <a:buSzPts val="1018"/>
              <a:buNone/>
            </a:pPr>
            <a:r>
              <a:t/>
            </a:r>
            <a:endParaRPr sz="1600">
              <a:solidFill>
                <a:schemeClr val="dk1"/>
              </a:solidFill>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2" name="Shape 262"/>
        <p:cNvGrpSpPr/>
        <p:nvPr/>
      </p:nvGrpSpPr>
      <p:grpSpPr>
        <a:xfrm>
          <a:off x="0" y="0"/>
          <a:ext cx="0" cy="0"/>
          <a:chOff x="0" y="0"/>
          <a:chExt cx="0" cy="0"/>
        </a:xfrm>
      </p:grpSpPr>
      <p:sp>
        <p:nvSpPr>
          <p:cNvPr id="263" name="Google Shape;263;p4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sz="3600"/>
              <a:t>MD5 Algorithm Structure</a:t>
            </a:r>
            <a:endParaRPr/>
          </a:p>
        </p:txBody>
      </p:sp>
      <p:sp>
        <p:nvSpPr>
          <p:cNvPr id="264" name="Google Shape;264;p4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65" name="Google Shape;265;p46"/>
          <p:cNvPicPr preferRelativeResize="0"/>
          <p:nvPr/>
        </p:nvPicPr>
        <p:blipFill>
          <a:blip r:embed="rId3">
            <a:alphaModFix/>
          </a:blip>
          <a:stretch>
            <a:fillRect/>
          </a:stretch>
        </p:blipFill>
        <p:spPr>
          <a:xfrm>
            <a:off x="248650" y="1080350"/>
            <a:ext cx="8624274" cy="4063150"/>
          </a:xfrm>
          <a:prstGeom prst="rect">
            <a:avLst/>
          </a:prstGeom>
          <a:noFill/>
          <a:ln>
            <a:noFill/>
          </a:ln>
        </p:spPr>
      </p:pic>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9" name="Shape 269"/>
        <p:cNvGrpSpPr/>
        <p:nvPr/>
      </p:nvGrpSpPr>
      <p:grpSpPr>
        <a:xfrm>
          <a:off x="0" y="0"/>
          <a:ext cx="0" cy="0"/>
          <a:chOff x="0" y="0"/>
          <a:chExt cx="0" cy="0"/>
        </a:xfrm>
      </p:grpSpPr>
      <p:sp>
        <p:nvSpPr>
          <p:cNvPr id="270" name="Google Shape;270;p4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Steps</a:t>
            </a:r>
            <a:endParaRPr/>
          </a:p>
        </p:txBody>
      </p:sp>
      <p:sp>
        <p:nvSpPr>
          <p:cNvPr id="271" name="Google Shape;271;p47"/>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04165" lvl="0" marL="457200" rtl="0" algn="l">
              <a:lnSpc>
                <a:spcPct val="105000"/>
              </a:lnSpc>
              <a:spcBef>
                <a:spcPts val="0"/>
              </a:spcBef>
              <a:spcAft>
                <a:spcPts val="0"/>
              </a:spcAft>
              <a:buSzPts val="1190"/>
              <a:buChar char="●"/>
            </a:pPr>
            <a:r>
              <a:rPr lang="en" sz="1520">
                <a:solidFill>
                  <a:schemeClr val="dk1"/>
                </a:solidFill>
              </a:rPr>
              <a:t>Append padding bits</a:t>
            </a:r>
            <a:endParaRPr sz="1520">
              <a:solidFill>
                <a:schemeClr val="dk1"/>
              </a:solidFill>
            </a:endParaRPr>
          </a:p>
          <a:p>
            <a:pPr indent="-325119" lvl="1" marL="914400" rtl="0" algn="l">
              <a:lnSpc>
                <a:spcPct val="105000"/>
              </a:lnSpc>
              <a:spcBef>
                <a:spcPts val="0"/>
              </a:spcBef>
              <a:spcAft>
                <a:spcPts val="0"/>
              </a:spcAft>
              <a:buClr>
                <a:schemeClr val="dk1"/>
              </a:buClr>
              <a:buSzPts val="1520"/>
              <a:buChar char="○"/>
            </a:pPr>
            <a:r>
              <a:rPr lang="en" sz="1520">
                <a:solidFill>
                  <a:schemeClr val="dk1"/>
                </a:solidFill>
              </a:rPr>
              <a:t>The input message is "padded" (extended) </a:t>
            </a:r>
            <a:endParaRPr sz="1520">
              <a:solidFill>
                <a:schemeClr val="dk1"/>
              </a:solidFill>
            </a:endParaRPr>
          </a:p>
          <a:p>
            <a:pPr indent="-325119" lvl="1" marL="914400" rtl="0" algn="l">
              <a:lnSpc>
                <a:spcPct val="105000"/>
              </a:lnSpc>
              <a:spcBef>
                <a:spcPts val="0"/>
              </a:spcBef>
              <a:spcAft>
                <a:spcPts val="0"/>
              </a:spcAft>
              <a:buClr>
                <a:schemeClr val="dk1"/>
              </a:buClr>
              <a:buSzPts val="1520"/>
              <a:buChar char="○"/>
            </a:pPr>
            <a:r>
              <a:rPr lang="en" sz="1520">
                <a:solidFill>
                  <a:schemeClr val="dk1"/>
                </a:solidFill>
              </a:rPr>
              <a:t>Padding is performed as follows: a single "1" bit is appended to the message, and then "0" bits are appended so that the length in bits of the padded message becomes congruent</a:t>
            </a:r>
            <a:endParaRPr sz="1520">
              <a:solidFill>
                <a:schemeClr val="dk1"/>
              </a:solidFill>
            </a:endParaRPr>
          </a:p>
          <a:p>
            <a:pPr indent="-325120" lvl="0" marL="457200" rtl="0" algn="l">
              <a:lnSpc>
                <a:spcPct val="105000"/>
              </a:lnSpc>
              <a:spcBef>
                <a:spcPts val="0"/>
              </a:spcBef>
              <a:spcAft>
                <a:spcPts val="0"/>
              </a:spcAft>
              <a:buClr>
                <a:schemeClr val="dk1"/>
              </a:buClr>
              <a:buSzPts val="1520"/>
              <a:buChar char="●"/>
            </a:pPr>
            <a:r>
              <a:rPr lang="en" sz="1520">
                <a:solidFill>
                  <a:schemeClr val="dk1"/>
                </a:solidFill>
              </a:rPr>
              <a:t>Append length</a:t>
            </a:r>
            <a:endParaRPr sz="1520">
              <a:solidFill>
                <a:schemeClr val="dk1"/>
              </a:solidFill>
            </a:endParaRPr>
          </a:p>
          <a:p>
            <a:pPr indent="-325119" lvl="1" marL="914400" rtl="0" algn="l">
              <a:lnSpc>
                <a:spcPct val="105000"/>
              </a:lnSpc>
              <a:spcBef>
                <a:spcPts val="0"/>
              </a:spcBef>
              <a:spcAft>
                <a:spcPts val="0"/>
              </a:spcAft>
              <a:buClr>
                <a:schemeClr val="dk1"/>
              </a:buClr>
              <a:buSzPts val="1520"/>
              <a:buChar char="○"/>
            </a:pPr>
            <a:r>
              <a:rPr lang="en" sz="1520">
                <a:solidFill>
                  <a:schemeClr val="dk1"/>
                </a:solidFill>
              </a:rPr>
              <a:t>A 64-bit representation of the length of the message is appended to the result of step1. </a:t>
            </a:r>
            <a:endParaRPr sz="1520">
              <a:solidFill>
                <a:schemeClr val="dk1"/>
              </a:solidFill>
            </a:endParaRPr>
          </a:p>
          <a:p>
            <a:pPr indent="-325119" lvl="1" marL="914400" rtl="0" algn="l">
              <a:lnSpc>
                <a:spcPct val="105000"/>
              </a:lnSpc>
              <a:spcBef>
                <a:spcPts val="0"/>
              </a:spcBef>
              <a:spcAft>
                <a:spcPts val="0"/>
              </a:spcAft>
              <a:buClr>
                <a:schemeClr val="dk1"/>
              </a:buClr>
              <a:buSzPts val="1520"/>
              <a:buChar char="○"/>
            </a:pPr>
            <a:r>
              <a:rPr lang="en" sz="1520">
                <a:solidFill>
                  <a:schemeClr val="dk1"/>
                </a:solidFill>
              </a:rPr>
              <a:t>The input message will have a length that is an exact multiple of 16 (32-bit) words. </a:t>
            </a:r>
            <a:endParaRPr sz="1520">
              <a:solidFill>
                <a:schemeClr val="dk1"/>
              </a:solidFill>
            </a:endParaRPr>
          </a:p>
          <a:p>
            <a:pPr indent="-325120" lvl="0" marL="457200" rtl="0" algn="l">
              <a:lnSpc>
                <a:spcPct val="105000"/>
              </a:lnSpc>
              <a:spcBef>
                <a:spcPts val="0"/>
              </a:spcBef>
              <a:spcAft>
                <a:spcPts val="0"/>
              </a:spcAft>
              <a:buClr>
                <a:schemeClr val="dk1"/>
              </a:buClr>
              <a:buSzPts val="1520"/>
              <a:buChar char="●"/>
            </a:pPr>
            <a:r>
              <a:rPr lang="en" sz="1520">
                <a:solidFill>
                  <a:schemeClr val="dk1"/>
                </a:solidFill>
              </a:rPr>
              <a:t>Initialize MD buffer</a:t>
            </a:r>
            <a:endParaRPr sz="1520">
              <a:solidFill>
                <a:schemeClr val="dk1"/>
              </a:solidFill>
            </a:endParaRPr>
          </a:p>
          <a:p>
            <a:pPr indent="-325119" lvl="1" marL="914400" rtl="0" algn="l">
              <a:lnSpc>
                <a:spcPct val="105000"/>
              </a:lnSpc>
              <a:spcBef>
                <a:spcPts val="0"/>
              </a:spcBef>
              <a:spcAft>
                <a:spcPts val="0"/>
              </a:spcAft>
              <a:buClr>
                <a:schemeClr val="dk1"/>
              </a:buClr>
              <a:buSzPts val="1520"/>
              <a:buChar char="○"/>
            </a:pPr>
            <a:r>
              <a:rPr lang="en" sz="1520">
                <a:solidFill>
                  <a:schemeClr val="dk1"/>
                </a:solidFill>
              </a:rPr>
              <a:t>A four-word buffer (A, B, C, D) is used to compute the message digest.  Each of A, B, C, D is a 32-bit register. </a:t>
            </a:r>
            <a:endParaRPr sz="1520">
              <a:solidFill>
                <a:schemeClr val="dk1"/>
              </a:solidFill>
            </a:endParaRPr>
          </a:p>
          <a:p>
            <a:pPr indent="-325120" lvl="0" marL="457200" rtl="0" algn="l">
              <a:lnSpc>
                <a:spcPct val="105000"/>
              </a:lnSpc>
              <a:spcBef>
                <a:spcPts val="0"/>
              </a:spcBef>
              <a:spcAft>
                <a:spcPts val="0"/>
              </a:spcAft>
              <a:buClr>
                <a:schemeClr val="dk1"/>
              </a:buClr>
              <a:buSzPts val="1520"/>
              <a:buChar char="●"/>
            </a:pPr>
            <a:r>
              <a:rPr lang="en" sz="1520">
                <a:solidFill>
                  <a:schemeClr val="dk1"/>
                </a:solidFill>
              </a:rPr>
              <a:t>Process message in 16-word blocks</a:t>
            </a:r>
            <a:endParaRPr sz="1520">
              <a:solidFill>
                <a:schemeClr val="dk1"/>
              </a:solidFill>
            </a:endParaRPr>
          </a:p>
          <a:p>
            <a:pPr indent="-325119" lvl="1" marL="914400" rtl="0" algn="l">
              <a:lnSpc>
                <a:spcPct val="105000"/>
              </a:lnSpc>
              <a:spcBef>
                <a:spcPts val="0"/>
              </a:spcBef>
              <a:spcAft>
                <a:spcPts val="0"/>
              </a:spcAft>
              <a:buClr>
                <a:schemeClr val="dk1"/>
              </a:buClr>
              <a:buSzPts val="1520"/>
              <a:buChar char="○"/>
            </a:pPr>
            <a:r>
              <a:rPr lang="en" sz="1520">
                <a:solidFill>
                  <a:schemeClr val="dk1"/>
                </a:solidFill>
              </a:rPr>
              <a:t>Four functions will be defined such that each function takes an input of three 32-bit words and produces a 32-bit word output. </a:t>
            </a:r>
            <a:endParaRPr sz="1520">
              <a:solidFill>
                <a:schemeClr val="dk1"/>
              </a:solidFill>
            </a:endParaRPr>
          </a:p>
          <a:p>
            <a:pPr indent="0" lvl="0" marL="0" rtl="0" algn="l">
              <a:lnSpc>
                <a:spcPct val="105000"/>
              </a:lnSpc>
              <a:spcBef>
                <a:spcPts val="1200"/>
              </a:spcBef>
              <a:spcAft>
                <a:spcPts val="1200"/>
              </a:spcAft>
              <a:buSzPts val="605"/>
              <a:buNone/>
            </a:pPr>
            <a:r>
              <a:t/>
            </a:r>
            <a:endParaRPr sz="1520">
              <a:solidFill>
                <a:schemeClr val="dk1"/>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5" name="Shape 275"/>
        <p:cNvGrpSpPr/>
        <p:nvPr/>
      </p:nvGrpSpPr>
      <p:grpSpPr>
        <a:xfrm>
          <a:off x="0" y="0"/>
          <a:ext cx="0" cy="0"/>
          <a:chOff x="0" y="0"/>
          <a:chExt cx="0" cy="0"/>
        </a:xfrm>
      </p:grpSpPr>
      <p:sp>
        <p:nvSpPr>
          <p:cNvPr id="276" name="Google Shape;276;p4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SHA 512</a:t>
            </a:r>
            <a:endParaRPr/>
          </a:p>
        </p:txBody>
      </p:sp>
      <p:sp>
        <p:nvSpPr>
          <p:cNvPr id="277" name="Google Shape;277;p4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500">
                <a:solidFill>
                  <a:srgbClr val="292929"/>
                </a:solidFill>
                <a:highlight>
                  <a:srgbClr val="FFFFFF"/>
                </a:highlight>
                <a:latin typeface="Georgia"/>
                <a:ea typeface="Georgia"/>
                <a:cs typeface="Georgia"/>
                <a:sym typeface="Georgia"/>
              </a:rPr>
              <a:t>SHA-512 is a hashing algorithm that performs a hashing function on some data given to it.</a:t>
            </a:r>
            <a:endParaRPr sz="1500">
              <a:solidFill>
                <a:srgbClr val="292929"/>
              </a:solidFill>
              <a:highlight>
                <a:srgbClr val="FFFFFF"/>
              </a:highlight>
              <a:latin typeface="Georgia"/>
              <a:ea typeface="Georgia"/>
              <a:cs typeface="Georgia"/>
              <a:sym typeface="Georgia"/>
            </a:endParaRPr>
          </a:p>
          <a:p>
            <a:pPr indent="-323850" lvl="0" marL="457200" rtl="0" algn="l">
              <a:spcBef>
                <a:spcPts val="0"/>
              </a:spcBef>
              <a:spcAft>
                <a:spcPts val="0"/>
              </a:spcAft>
              <a:buClr>
                <a:srgbClr val="292929"/>
              </a:buClr>
              <a:buSzPts val="1500"/>
              <a:buFont typeface="Georgia"/>
              <a:buChar char="●"/>
            </a:pPr>
            <a:r>
              <a:rPr lang="en" sz="1500">
                <a:solidFill>
                  <a:srgbClr val="292929"/>
                </a:solidFill>
                <a:highlight>
                  <a:srgbClr val="FFFFFF"/>
                </a:highlight>
                <a:latin typeface="Georgia"/>
                <a:ea typeface="Georgia"/>
                <a:cs typeface="Georgia"/>
                <a:sym typeface="Georgia"/>
              </a:rPr>
              <a:t>Hashing algorithms are used in many things such as internet security, digital certificates and even blockchains. </a:t>
            </a:r>
            <a:endParaRPr sz="1500">
              <a:solidFill>
                <a:srgbClr val="292929"/>
              </a:solidFill>
              <a:highlight>
                <a:srgbClr val="FFFFFF"/>
              </a:highlight>
              <a:latin typeface="Georgia"/>
              <a:ea typeface="Georgia"/>
              <a:cs typeface="Georgia"/>
              <a:sym typeface="Georgia"/>
            </a:endParaRPr>
          </a:p>
          <a:p>
            <a:pPr indent="-323850" lvl="0" marL="457200" rtl="0" algn="l">
              <a:spcBef>
                <a:spcPts val="0"/>
              </a:spcBef>
              <a:spcAft>
                <a:spcPts val="0"/>
              </a:spcAft>
              <a:buClr>
                <a:srgbClr val="292929"/>
              </a:buClr>
              <a:buSzPts val="1500"/>
              <a:buFont typeface="Georgia"/>
              <a:buChar char="●"/>
            </a:pPr>
            <a:r>
              <a:rPr lang="en" sz="1500">
                <a:solidFill>
                  <a:srgbClr val="292929"/>
                </a:solidFill>
                <a:highlight>
                  <a:srgbClr val="FFFFFF"/>
                </a:highlight>
                <a:latin typeface="Georgia"/>
                <a:ea typeface="Georgia"/>
                <a:cs typeface="Georgia"/>
                <a:sym typeface="Georgia"/>
              </a:rPr>
              <a:t>Since hashing algorithms play such a vital role in digital security and cryptography, this is an easy-to-understand walkthrough, with some basic and simple maths along with some diagrams, for a hashing algorithm called SHA-512.</a:t>
            </a:r>
            <a:endParaRPr sz="1500">
              <a:solidFill>
                <a:srgbClr val="292929"/>
              </a:solidFill>
              <a:highlight>
                <a:srgbClr val="FFFFFF"/>
              </a:highlight>
              <a:latin typeface="Georgia"/>
              <a:ea typeface="Georgia"/>
              <a:cs typeface="Georgia"/>
              <a:sym typeface="Georgia"/>
            </a:endParaRPr>
          </a:p>
          <a:p>
            <a:pPr indent="-323850" lvl="0" marL="457200" rtl="0" algn="l">
              <a:spcBef>
                <a:spcPts val="0"/>
              </a:spcBef>
              <a:spcAft>
                <a:spcPts val="0"/>
              </a:spcAft>
              <a:buClr>
                <a:srgbClr val="292929"/>
              </a:buClr>
              <a:buSzPts val="1500"/>
              <a:buFont typeface="Georgia"/>
              <a:buChar char="●"/>
            </a:pPr>
            <a:r>
              <a:rPr lang="en" sz="1500">
                <a:solidFill>
                  <a:srgbClr val="292929"/>
                </a:solidFill>
                <a:highlight>
                  <a:srgbClr val="FFFFFF"/>
                </a:highlight>
                <a:latin typeface="Georgia"/>
                <a:ea typeface="Georgia"/>
                <a:cs typeface="Georgia"/>
                <a:sym typeface="Georgia"/>
              </a:rPr>
              <a:t> It’s part of a group of hashing algorithms called SHA-2 which includes SHA-256 as well which is used in the bitcoin blockchain for hashing.</a:t>
            </a:r>
            <a:endParaRPr sz="1500">
              <a:solidFill>
                <a:srgbClr val="292929"/>
              </a:solidFill>
              <a:highlight>
                <a:srgbClr val="FFFFFF"/>
              </a:highlight>
              <a:latin typeface="Georgia"/>
              <a:ea typeface="Georgia"/>
              <a:cs typeface="Georgia"/>
              <a:sym typeface="Georgia"/>
            </a:endParaRPr>
          </a:p>
        </p:txBody>
      </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49"/>
          <p:cNvSpPr txBox="1"/>
          <p:nvPr>
            <p:ph type="title"/>
          </p:nvPr>
        </p:nvSpPr>
        <p:spPr>
          <a:xfrm>
            <a:off x="164100" y="79850"/>
            <a:ext cx="8520600" cy="2220000"/>
          </a:xfrm>
          <a:prstGeom prst="rect">
            <a:avLst/>
          </a:prstGeom>
        </p:spPr>
        <p:txBody>
          <a:bodyPr anchorCtr="0" anchor="t" bIns="91425" lIns="91425" spcFirstLastPara="1" rIns="91425" wrap="square" tIns="91425">
            <a:normAutofit fontScale="90000"/>
          </a:bodyPr>
          <a:lstStyle/>
          <a:p>
            <a:pPr indent="0" lvl="0" marL="0" rtl="0" algn="l">
              <a:lnSpc>
                <a:spcPct val="91304"/>
              </a:lnSpc>
              <a:spcBef>
                <a:spcPts val="7200"/>
              </a:spcBef>
              <a:spcAft>
                <a:spcPts val="0"/>
              </a:spcAft>
              <a:buClr>
                <a:schemeClr val="dk1"/>
              </a:buClr>
              <a:buSzPct val="66666"/>
              <a:buFont typeface="Arial"/>
              <a:buNone/>
            </a:pPr>
            <a:r>
              <a:rPr b="1" lang="en" sz="1650">
                <a:solidFill>
                  <a:srgbClr val="292929"/>
                </a:solidFill>
                <a:highlight>
                  <a:srgbClr val="FFFFFF"/>
                </a:highlight>
              </a:rPr>
              <a:t>Hashing Algorithm — SHA-512</a:t>
            </a:r>
            <a:endParaRPr b="1" sz="1650">
              <a:solidFill>
                <a:srgbClr val="292929"/>
              </a:solidFill>
              <a:highlight>
                <a:srgbClr val="FFFFFF"/>
              </a:highlight>
            </a:endParaRPr>
          </a:p>
          <a:p>
            <a:pPr indent="0" lvl="0" marL="0" rtl="0" algn="l">
              <a:lnSpc>
                <a:spcPct val="100000"/>
              </a:lnSpc>
              <a:spcBef>
                <a:spcPts val="1300"/>
              </a:spcBef>
              <a:spcAft>
                <a:spcPts val="0"/>
              </a:spcAft>
              <a:buNone/>
            </a:pPr>
            <a:r>
              <a:rPr lang="en" sz="1500">
                <a:solidFill>
                  <a:srgbClr val="292929"/>
                </a:solidFill>
                <a:highlight>
                  <a:srgbClr val="FFFFFF"/>
                </a:highlight>
                <a:latin typeface="Georgia"/>
                <a:ea typeface="Georgia"/>
                <a:cs typeface="Georgia"/>
                <a:sym typeface="Georgia"/>
              </a:rPr>
              <a:t>So, SHA-512 does its work in a few stages. These stages go as follows:</a:t>
            </a:r>
            <a:endParaRPr sz="1500">
              <a:solidFill>
                <a:srgbClr val="292929"/>
              </a:solidFill>
              <a:highlight>
                <a:srgbClr val="FFFFFF"/>
              </a:highlight>
              <a:latin typeface="Georgia"/>
              <a:ea typeface="Georgia"/>
              <a:cs typeface="Georgia"/>
              <a:sym typeface="Georgia"/>
            </a:endParaRPr>
          </a:p>
          <a:p>
            <a:pPr indent="-314325" lvl="0" marL="457200" rtl="0" algn="l">
              <a:lnSpc>
                <a:spcPct val="100000"/>
              </a:lnSpc>
              <a:spcBef>
                <a:spcPts val="1300"/>
              </a:spcBef>
              <a:spcAft>
                <a:spcPts val="0"/>
              </a:spcAft>
              <a:buClr>
                <a:srgbClr val="292929"/>
              </a:buClr>
              <a:buSzPct val="100000"/>
              <a:buFont typeface="Georgia"/>
              <a:buChar char="●"/>
            </a:pPr>
            <a:r>
              <a:rPr lang="en" sz="1500">
                <a:solidFill>
                  <a:srgbClr val="292929"/>
                </a:solidFill>
                <a:highlight>
                  <a:srgbClr val="FFFFFF"/>
                </a:highlight>
                <a:latin typeface="Georgia"/>
                <a:ea typeface="Georgia"/>
                <a:cs typeface="Georgia"/>
                <a:sym typeface="Georgia"/>
              </a:rPr>
              <a:t>Input formatting</a:t>
            </a:r>
            <a:endParaRPr sz="1500">
              <a:solidFill>
                <a:srgbClr val="292929"/>
              </a:solidFill>
              <a:highlight>
                <a:srgbClr val="FFFFFF"/>
              </a:highlight>
              <a:latin typeface="Georgia"/>
              <a:ea typeface="Georgia"/>
              <a:cs typeface="Georgia"/>
              <a:sym typeface="Georgia"/>
            </a:endParaRPr>
          </a:p>
          <a:p>
            <a:pPr indent="-314325" lvl="0" marL="457200" rtl="0" algn="l">
              <a:lnSpc>
                <a:spcPct val="100000"/>
              </a:lnSpc>
              <a:spcBef>
                <a:spcPts val="0"/>
              </a:spcBef>
              <a:spcAft>
                <a:spcPts val="0"/>
              </a:spcAft>
              <a:buClr>
                <a:srgbClr val="292929"/>
              </a:buClr>
              <a:buSzPct val="100000"/>
              <a:buFont typeface="Georgia"/>
              <a:buChar char="●"/>
            </a:pPr>
            <a:r>
              <a:rPr lang="en" sz="1500">
                <a:solidFill>
                  <a:srgbClr val="292929"/>
                </a:solidFill>
                <a:highlight>
                  <a:srgbClr val="FFFFFF"/>
                </a:highlight>
                <a:latin typeface="Georgia"/>
                <a:ea typeface="Georgia"/>
                <a:cs typeface="Georgia"/>
                <a:sym typeface="Georgia"/>
              </a:rPr>
              <a:t>Hash buffer initialization</a:t>
            </a:r>
            <a:endParaRPr sz="1500">
              <a:solidFill>
                <a:srgbClr val="292929"/>
              </a:solidFill>
              <a:highlight>
                <a:srgbClr val="FFFFFF"/>
              </a:highlight>
              <a:latin typeface="Georgia"/>
              <a:ea typeface="Georgia"/>
              <a:cs typeface="Georgia"/>
              <a:sym typeface="Georgia"/>
            </a:endParaRPr>
          </a:p>
          <a:p>
            <a:pPr indent="-314325" lvl="0" marL="457200" rtl="0" algn="l">
              <a:lnSpc>
                <a:spcPct val="100000"/>
              </a:lnSpc>
              <a:spcBef>
                <a:spcPts val="0"/>
              </a:spcBef>
              <a:spcAft>
                <a:spcPts val="0"/>
              </a:spcAft>
              <a:buClr>
                <a:srgbClr val="292929"/>
              </a:buClr>
              <a:buSzPct val="100000"/>
              <a:buFont typeface="Georgia"/>
              <a:buChar char="●"/>
            </a:pPr>
            <a:r>
              <a:rPr lang="en" sz="1500">
                <a:solidFill>
                  <a:srgbClr val="292929"/>
                </a:solidFill>
                <a:highlight>
                  <a:srgbClr val="FFFFFF"/>
                </a:highlight>
                <a:latin typeface="Georgia"/>
                <a:ea typeface="Georgia"/>
                <a:cs typeface="Georgia"/>
                <a:sym typeface="Georgia"/>
              </a:rPr>
              <a:t>Message Processing</a:t>
            </a:r>
            <a:endParaRPr sz="1500">
              <a:solidFill>
                <a:srgbClr val="292929"/>
              </a:solidFill>
              <a:highlight>
                <a:srgbClr val="FFFFFF"/>
              </a:highlight>
              <a:latin typeface="Georgia"/>
              <a:ea typeface="Georgia"/>
              <a:cs typeface="Georgia"/>
              <a:sym typeface="Georgia"/>
            </a:endParaRPr>
          </a:p>
          <a:p>
            <a:pPr indent="-314325" lvl="0" marL="457200" rtl="0" algn="l">
              <a:lnSpc>
                <a:spcPct val="100000"/>
              </a:lnSpc>
              <a:spcBef>
                <a:spcPts val="0"/>
              </a:spcBef>
              <a:spcAft>
                <a:spcPts val="0"/>
              </a:spcAft>
              <a:buClr>
                <a:srgbClr val="292929"/>
              </a:buClr>
              <a:buSzPct val="100000"/>
              <a:buFont typeface="Georgia"/>
              <a:buChar char="●"/>
            </a:pPr>
            <a:r>
              <a:rPr lang="en" sz="1500">
                <a:solidFill>
                  <a:srgbClr val="292929"/>
                </a:solidFill>
                <a:highlight>
                  <a:srgbClr val="FFFFFF"/>
                </a:highlight>
                <a:latin typeface="Georgia"/>
                <a:ea typeface="Georgia"/>
                <a:cs typeface="Georgia"/>
                <a:sym typeface="Georgia"/>
              </a:rPr>
              <a:t>Output</a:t>
            </a:r>
            <a:endParaRPr sz="1500">
              <a:solidFill>
                <a:srgbClr val="292929"/>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a:p>
        </p:txBody>
      </p:sp>
      <p:sp>
        <p:nvSpPr>
          <p:cNvPr id="283" name="Google Shape;283;p49"/>
          <p:cNvSpPr txBox="1"/>
          <p:nvPr>
            <p:ph idx="1" type="body"/>
          </p:nvPr>
        </p:nvSpPr>
        <p:spPr>
          <a:xfrm>
            <a:off x="311700" y="1849175"/>
            <a:ext cx="8520600" cy="2719800"/>
          </a:xfrm>
          <a:prstGeom prst="rect">
            <a:avLst/>
          </a:prstGeom>
        </p:spPr>
        <p:txBody>
          <a:bodyPr anchorCtr="0" anchor="t" bIns="91425" lIns="91425" spcFirstLastPara="1" rIns="91425" wrap="square" tIns="91425">
            <a:normAutofit fontScale="92500"/>
          </a:bodyPr>
          <a:lstStyle/>
          <a:p>
            <a:pPr indent="0" lvl="0" marL="0" rtl="0" algn="l">
              <a:lnSpc>
                <a:spcPct val="190909"/>
              </a:lnSpc>
              <a:spcBef>
                <a:spcPts val="3200"/>
              </a:spcBef>
              <a:spcAft>
                <a:spcPts val="0"/>
              </a:spcAft>
              <a:buNone/>
            </a:pPr>
            <a:r>
              <a:rPr b="1" lang="en" sz="1500">
                <a:solidFill>
                  <a:srgbClr val="292929"/>
                </a:solidFill>
                <a:highlight>
                  <a:srgbClr val="FFFFFF"/>
                </a:highlight>
                <a:latin typeface="Georgia"/>
                <a:ea typeface="Georgia"/>
                <a:cs typeface="Georgia"/>
                <a:sym typeface="Georgia"/>
              </a:rPr>
              <a:t>Input Formatting: </a:t>
            </a:r>
            <a:r>
              <a:rPr lang="en" sz="1500">
                <a:solidFill>
                  <a:srgbClr val="292929"/>
                </a:solidFill>
                <a:highlight>
                  <a:srgbClr val="FFFFFF"/>
                </a:highlight>
                <a:latin typeface="Georgia"/>
                <a:ea typeface="Georgia"/>
                <a:cs typeface="Georgia"/>
                <a:sym typeface="Georgia"/>
              </a:rPr>
              <a:t>SHA-512 can’t actually hash a message input of any size, i.e. it has an input size limit. This limit is imposed by its very structure as you may see further on. The entire formatted message has basically three parts: the original message, padding bits, size of original message. And this should all have a combined size of a whole multiple of 1024 bits. This is because the formatted message will be processed as blocks of 1024 bits each, so each bock should have 1024 bits to work with.</a:t>
            </a:r>
            <a:endParaRPr sz="1500">
              <a:solidFill>
                <a:srgbClr val="292929"/>
              </a:solidFill>
              <a:highlight>
                <a:srgbClr val="FFFFFF"/>
              </a:highlight>
              <a:latin typeface="Georgia"/>
              <a:ea typeface="Georgia"/>
              <a:cs typeface="Georgia"/>
              <a:sym typeface="Georgia"/>
            </a:endParaRPr>
          </a:p>
          <a:p>
            <a:pPr indent="0" lvl="0" marL="0" rtl="0" algn="l">
              <a:spcBef>
                <a:spcPts val="0"/>
              </a:spcBef>
              <a:spcAft>
                <a:spcPts val="1200"/>
              </a:spcAft>
              <a:buNone/>
            </a:pPr>
            <a:r>
              <a:t/>
            </a:r>
            <a:endParaRPr/>
          </a:p>
        </p:txBody>
      </p:sp>
      <p:pic>
        <p:nvPicPr>
          <p:cNvPr id="284" name="Google Shape;284;p49"/>
          <p:cNvPicPr preferRelativeResize="0"/>
          <p:nvPr/>
        </p:nvPicPr>
        <p:blipFill>
          <a:blip r:embed="rId3">
            <a:alphaModFix/>
          </a:blip>
          <a:stretch>
            <a:fillRect/>
          </a:stretch>
        </p:blipFill>
        <p:spPr>
          <a:xfrm>
            <a:off x="967825" y="3830421"/>
            <a:ext cx="6819900" cy="1132950"/>
          </a:xfrm>
          <a:prstGeom prst="rect">
            <a:avLst/>
          </a:prstGeom>
          <a:noFill/>
          <a:ln>
            <a:noFill/>
          </a:ln>
        </p:spPr>
      </p:pic>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50"/>
          <p:cNvSpPr txBox="1"/>
          <p:nvPr>
            <p:ph type="title"/>
          </p:nvPr>
        </p:nvSpPr>
        <p:spPr>
          <a:xfrm>
            <a:off x="311700" y="445025"/>
            <a:ext cx="8520600" cy="2484000"/>
          </a:xfrm>
          <a:prstGeom prst="rect">
            <a:avLst/>
          </a:prstGeom>
        </p:spPr>
        <p:txBody>
          <a:bodyPr anchorCtr="0" anchor="t" bIns="91425" lIns="91425" spcFirstLastPara="1" rIns="91425" wrap="square" tIns="91425">
            <a:normAutofit/>
          </a:bodyPr>
          <a:lstStyle/>
          <a:p>
            <a:pPr indent="0" lvl="0" marL="0" rtl="0" algn="l">
              <a:lnSpc>
                <a:spcPct val="218181"/>
              </a:lnSpc>
              <a:spcBef>
                <a:spcPts val="3000"/>
              </a:spcBef>
              <a:spcAft>
                <a:spcPts val="0"/>
              </a:spcAft>
              <a:buClr>
                <a:schemeClr val="dk1"/>
              </a:buClr>
              <a:buSzPts val="1100"/>
              <a:buFont typeface="Arial"/>
              <a:buNone/>
            </a:pPr>
            <a:r>
              <a:rPr b="1" lang="en" sz="1500">
                <a:solidFill>
                  <a:srgbClr val="292929"/>
                </a:solidFill>
                <a:highlight>
                  <a:srgbClr val="FFFFFF"/>
                </a:highlight>
                <a:latin typeface="Georgia"/>
                <a:ea typeface="Georgia"/>
                <a:cs typeface="Georgia"/>
                <a:sym typeface="Georgia"/>
              </a:rPr>
              <a:t>Padding bits: </a:t>
            </a:r>
            <a:r>
              <a:rPr lang="en" sz="1500">
                <a:solidFill>
                  <a:srgbClr val="292929"/>
                </a:solidFill>
                <a:highlight>
                  <a:srgbClr val="FFFFFF"/>
                </a:highlight>
                <a:latin typeface="Georgia"/>
                <a:ea typeface="Georgia"/>
                <a:cs typeface="Georgia"/>
                <a:sym typeface="Georgia"/>
              </a:rPr>
              <a:t>The input message is taken and some padding bits are appended to it in order to get it to the desired length.</a:t>
            </a:r>
            <a:endParaRPr sz="1500">
              <a:solidFill>
                <a:srgbClr val="292929"/>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a:p>
        </p:txBody>
      </p:sp>
      <p:sp>
        <p:nvSpPr>
          <p:cNvPr id="290" name="Google Shape;290;p50"/>
          <p:cNvSpPr txBox="1"/>
          <p:nvPr>
            <p:ph idx="1" type="body"/>
          </p:nvPr>
        </p:nvSpPr>
        <p:spPr>
          <a:xfrm>
            <a:off x="311700" y="2999075"/>
            <a:ext cx="8520600" cy="205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1500">
                <a:solidFill>
                  <a:srgbClr val="292929"/>
                </a:solidFill>
                <a:highlight>
                  <a:srgbClr val="FFFFFF"/>
                </a:highlight>
                <a:latin typeface="Georgia"/>
                <a:ea typeface="Georgia"/>
                <a:cs typeface="Georgia"/>
                <a:sym typeface="Georgia"/>
              </a:rPr>
              <a:t>Hash buffer initialization:</a:t>
            </a:r>
            <a:r>
              <a:rPr lang="en" sz="1500">
                <a:solidFill>
                  <a:srgbClr val="292929"/>
                </a:solidFill>
                <a:highlight>
                  <a:srgbClr val="FFFFFF"/>
                </a:highlight>
                <a:latin typeface="Georgia"/>
                <a:ea typeface="Georgia"/>
                <a:cs typeface="Georgia"/>
                <a:sym typeface="Georgia"/>
              </a:rPr>
              <a:t>The algorithm works in a way where it processes each block of 1024 bits from the message using the result from the previous block.</a:t>
            </a:r>
            <a:endParaRPr sz="1500">
              <a:solidFill>
                <a:srgbClr val="292929"/>
              </a:solidFill>
              <a:highlight>
                <a:srgbClr val="FFFFFF"/>
              </a:highlight>
              <a:latin typeface="Georgia"/>
              <a:ea typeface="Georgia"/>
              <a:cs typeface="Georgia"/>
              <a:sym typeface="Georgia"/>
            </a:endParaRPr>
          </a:p>
          <a:p>
            <a:pPr indent="0" lvl="0" marL="0" rtl="0" algn="l">
              <a:spcBef>
                <a:spcPts val="1200"/>
              </a:spcBef>
              <a:spcAft>
                <a:spcPts val="1200"/>
              </a:spcAft>
              <a:buNone/>
            </a:pPr>
            <a:r>
              <a:rPr lang="en" sz="1500">
                <a:solidFill>
                  <a:srgbClr val="292929"/>
                </a:solidFill>
                <a:highlight>
                  <a:srgbClr val="FFFFFF"/>
                </a:highlight>
                <a:latin typeface="Georgia"/>
                <a:ea typeface="Georgia"/>
                <a:cs typeface="Georgia"/>
                <a:sym typeface="Georgia"/>
              </a:rPr>
              <a:t>The actual value used is of little consequence, but for those interested, the values used are obtained by taking the first 64 bits of the fractional parts of the square roots of the first 8 prime numbers (2,3,5,7,11,13,17,19). These values are called the Initial Vectors (IV).</a:t>
            </a:r>
            <a:endParaRPr sz="1500">
              <a:solidFill>
                <a:srgbClr val="292929"/>
              </a:solidFill>
              <a:highlight>
                <a:srgbClr val="FFFFFF"/>
              </a:highlight>
              <a:latin typeface="Georgia"/>
              <a:ea typeface="Georgia"/>
              <a:cs typeface="Georgia"/>
              <a:sym typeface="Georgia"/>
            </a:endParaRPr>
          </a:p>
        </p:txBody>
      </p:sp>
      <p:pic>
        <p:nvPicPr>
          <p:cNvPr id="291" name="Google Shape;291;p50"/>
          <p:cNvPicPr preferRelativeResize="0"/>
          <p:nvPr/>
        </p:nvPicPr>
        <p:blipFill>
          <a:blip r:embed="rId3">
            <a:alphaModFix/>
          </a:blip>
          <a:stretch>
            <a:fillRect/>
          </a:stretch>
        </p:blipFill>
        <p:spPr>
          <a:xfrm>
            <a:off x="979825" y="1405375"/>
            <a:ext cx="6858000" cy="1383925"/>
          </a:xfrm>
          <a:prstGeom prst="rect">
            <a:avLst/>
          </a:prstGeom>
          <a:noFill/>
          <a:ln>
            <a:noFill/>
          </a:ln>
        </p:spPr>
      </p:pic>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5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97" name="Google Shape;297;p5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98" name="Google Shape;298;p51"/>
          <p:cNvPicPr preferRelativeResize="0"/>
          <p:nvPr/>
        </p:nvPicPr>
        <p:blipFill>
          <a:blip r:embed="rId3">
            <a:alphaModFix/>
          </a:blip>
          <a:stretch>
            <a:fillRect/>
          </a:stretch>
        </p:blipFill>
        <p:spPr>
          <a:xfrm>
            <a:off x="93000" y="279000"/>
            <a:ext cx="8870575" cy="48645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2" name="Shape 72"/>
        <p:cNvGrpSpPr/>
        <p:nvPr/>
      </p:nvGrpSpPr>
      <p:grpSpPr>
        <a:xfrm>
          <a:off x="0" y="0"/>
          <a:ext cx="0" cy="0"/>
          <a:chOff x="0" y="0"/>
          <a:chExt cx="0" cy="0"/>
        </a:xfrm>
      </p:grpSpPr>
      <p:sp>
        <p:nvSpPr>
          <p:cNvPr id="73" name="Google Shape;73;p16"/>
          <p:cNvSpPr txBox="1"/>
          <p:nvPr>
            <p:ph idx="1" type="body"/>
          </p:nvPr>
        </p:nvSpPr>
        <p:spPr>
          <a:xfrm>
            <a:off x="311700" y="331775"/>
            <a:ext cx="8520600" cy="4646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Encryption and decryption Algorithms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0"/>
              </a:spcAft>
              <a:buNone/>
            </a:pPr>
            <a:r>
              <a:t/>
            </a:r>
            <a:endParaRPr/>
          </a:p>
          <a:p>
            <a:pPr indent="0" lvl="0" marL="0" rtl="0" algn="l">
              <a:spcBef>
                <a:spcPts val="1200"/>
              </a:spcBef>
              <a:spcAft>
                <a:spcPts val="1200"/>
              </a:spcAft>
              <a:buNone/>
            </a:pPr>
            <a:r>
              <a:rPr lang="en"/>
              <a:t>Hash Algorithms</a:t>
            </a:r>
            <a:endParaRPr/>
          </a:p>
        </p:txBody>
      </p:sp>
      <p:pic>
        <p:nvPicPr>
          <p:cNvPr id="74" name="Google Shape;74;p16"/>
          <p:cNvPicPr preferRelativeResize="0"/>
          <p:nvPr/>
        </p:nvPicPr>
        <p:blipFill>
          <a:blip r:embed="rId3">
            <a:alphaModFix/>
          </a:blip>
          <a:stretch>
            <a:fillRect/>
          </a:stretch>
        </p:blipFill>
        <p:spPr>
          <a:xfrm>
            <a:off x="122400" y="907029"/>
            <a:ext cx="5517826" cy="1764175"/>
          </a:xfrm>
          <a:prstGeom prst="rect">
            <a:avLst/>
          </a:prstGeom>
          <a:noFill/>
          <a:ln>
            <a:noFill/>
          </a:ln>
        </p:spPr>
      </p:pic>
      <p:pic>
        <p:nvPicPr>
          <p:cNvPr id="75" name="Google Shape;75;p16"/>
          <p:cNvPicPr preferRelativeResize="0"/>
          <p:nvPr/>
        </p:nvPicPr>
        <p:blipFill>
          <a:blip r:embed="rId4">
            <a:alphaModFix/>
          </a:blip>
          <a:stretch>
            <a:fillRect/>
          </a:stretch>
        </p:blipFill>
        <p:spPr>
          <a:xfrm>
            <a:off x="2286898" y="2772075"/>
            <a:ext cx="5978900" cy="2206400"/>
          </a:xfrm>
          <a:prstGeom prst="rect">
            <a:avLst/>
          </a:prstGeom>
          <a:noFill/>
          <a:ln>
            <a:noFill/>
          </a:ln>
        </p:spPr>
      </p:pic>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2" name="Shape 302"/>
        <p:cNvGrpSpPr/>
        <p:nvPr/>
      </p:nvGrpSpPr>
      <p:grpSpPr>
        <a:xfrm>
          <a:off x="0" y="0"/>
          <a:ext cx="0" cy="0"/>
          <a:chOff x="0" y="0"/>
          <a:chExt cx="0" cy="0"/>
        </a:xfrm>
      </p:grpSpPr>
      <p:sp>
        <p:nvSpPr>
          <p:cNvPr id="303" name="Google Shape;303;p52"/>
          <p:cNvSpPr txBox="1"/>
          <p:nvPr>
            <p:ph type="title"/>
          </p:nvPr>
        </p:nvSpPr>
        <p:spPr>
          <a:xfrm>
            <a:off x="154325" y="101650"/>
            <a:ext cx="8520600" cy="2223300"/>
          </a:xfrm>
          <a:prstGeom prst="rect">
            <a:avLst/>
          </a:prstGeom>
        </p:spPr>
        <p:txBody>
          <a:bodyPr anchorCtr="0" anchor="t" bIns="91425" lIns="91425" spcFirstLastPara="1" rIns="91425" wrap="square" tIns="91425">
            <a:normAutofit/>
          </a:bodyPr>
          <a:lstStyle/>
          <a:p>
            <a:pPr indent="0" lvl="0" marL="0" rtl="0" algn="l">
              <a:lnSpc>
                <a:spcPct val="100000"/>
              </a:lnSpc>
              <a:spcBef>
                <a:spcPts val="0"/>
              </a:spcBef>
              <a:spcAft>
                <a:spcPts val="0"/>
              </a:spcAft>
              <a:buNone/>
            </a:pPr>
            <a:r>
              <a:rPr b="1" lang="en" sz="1500">
                <a:solidFill>
                  <a:srgbClr val="292929"/>
                </a:solidFill>
                <a:highlight>
                  <a:srgbClr val="FFFFFF"/>
                </a:highlight>
                <a:latin typeface="Georgia"/>
                <a:ea typeface="Georgia"/>
                <a:cs typeface="Georgia"/>
                <a:sym typeface="Georgia"/>
              </a:rPr>
              <a:t>Message Processing:</a:t>
            </a:r>
            <a:endParaRPr b="1" sz="1500">
              <a:solidFill>
                <a:srgbClr val="292929"/>
              </a:solidFill>
              <a:highlight>
                <a:srgbClr val="FFFFFF"/>
              </a:highlight>
              <a:latin typeface="Georgia"/>
              <a:ea typeface="Georgia"/>
              <a:cs typeface="Georgia"/>
              <a:sym typeface="Georgia"/>
            </a:endParaRPr>
          </a:p>
          <a:p>
            <a:pPr indent="0" lvl="0" marL="0" rtl="0" algn="l">
              <a:lnSpc>
                <a:spcPct val="100000"/>
              </a:lnSpc>
              <a:spcBef>
                <a:spcPts val="0"/>
              </a:spcBef>
              <a:spcAft>
                <a:spcPts val="0"/>
              </a:spcAft>
              <a:buClr>
                <a:schemeClr val="dk1"/>
              </a:buClr>
              <a:buSzPts val="1100"/>
              <a:buFont typeface="Arial"/>
              <a:buNone/>
            </a:pPr>
            <a:r>
              <a:t/>
            </a:r>
            <a:endParaRPr b="1" sz="1500">
              <a:solidFill>
                <a:srgbClr val="292929"/>
              </a:solidFill>
              <a:highlight>
                <a:srgbClr val="FFFFFF"/>
              </a:highlight>
              <a:latin typeface="Georgia"/>
              <a:ea typeface="Georgia"/>
              <a:cs typeface="Georgia"/>
              <a:sym typeface="Georgia"/>
            </a:endParaRPr>
          </a:p>
          <a:p>
            <a:pPr indent="-323850" lvl="0" marL="457200" rtl="0" algn="l">
              <a:lnSpc>
                <a:spcPct val="100000"/>
              </a:lnSpc>
              <a:spcBef>
                <a:spcPts val="0"/>
              </a:spcBef>
              <a:spcAft>
                <a:spcPts val="0"/>
              </a:spcAft>
              <a:buClr>
                <a:srgbClr val="292929"/>
              </a:buClr>
              <a:buSzPts val="1500"/>
              <a:buFont typeface="Georgia"/>
              <a:buChar char="●"/>
            </a:pPr>
            <a:r>
              <a:rPr lang="en" sz="1500">
                <a:solidFill>
                  <a:srgbClr val="292929"/>
                </a:solidFill>
                <a:highlight>
                  <a:srgbClr val="FFFFFF"/>
                </a:highlight>
                <a:latin typeface="Georgia"/>
                <a:ea typeface="Georgia"/>
                <a:cs typeface="Georgia"/>
                <a:sym typeface="Georgia"/>
              </a:rPr>
              <a:t>Message processing is done upon the formatted input by taking one block of 1024 bits at a time. </a:t>
            </a:r>
            <a:endParaRPr sz="1500">
              <a:solidFill>
                <a:srgbClr val="292929"/>
              </a:solidFill>
              <a:highlight>
                <a:srgbClr val="FFFFFF"/>
              </a:highlight>
              <a:latin typeface="Georgia"/>
              <a:ea typeface="Georgia"/>
              <a:cs typeface="Georgia"/>
              <a:sym typeface="Georgia"/>
            </a:endParaRPr>
          </a:p>
          <a:p>
            <a:pPr indent="-323850" lvl="0" marL="457200" rtl="0" algn="l">
              <a:lnSpc>
                <a:spcPct val="100000"/>
              </a:lnSpc>
              <a:spcBef>
                <a:spcPts val="0"/>
              </a:spcBef>
              <a:spcAft>
                <a:spcPts val="0"/>
              </a:spcAft>
              <a:buClr>
                <a:srgbClr val="292929"/>
              </a:buClr>
              <a:buSzPts val="1500"/>
              <a:buFont typeface="Georgia"/>
              <a:buChar char="●"/>
            </a:pPr>
            <a:r>
              <a:rPr lang="en" sz="1500">
                <a:solidFill>
                  <a:srgbClr val="292929"/>
                </a:solidFill>
                <a:highlight>
                  <a:srgbClr val="FFFFFF"/>
                </a:highlight>
                <a:latin typeface="Georgia"/>
                <a:ea typeface="Georgia"/>
                <a:cs typeface="Georgia"/>
                <a:sym typeface="Georgia"/>
              </a:rPr>
              <a:t>The actual processing takes place by using two things: The 1024 bit block, and the result from the previous processing.</a:t>
            </a:r>
            <a:endParaRPr sz="1500">
              <a:solidFill>
                <a:srgbClr val="292929"/>
              </a:solidFill>
              <a:highlight>
                <a:srgbClr val="FFFFFF"/>
              </a:highlight>
              <a:latin typeface="Georgia"/>
              <a:ea typeface="Georgia"/>
              <a:cs typeface="Georgia"/>
              <a:sym typeface="Georgia"/>
            </a:endParaRPr>
          </a:p>
          <a:p>
            <a:pPr indent="-323850" lvl="0" marL="457200" rtl="0" algn="l">
              <a:lnSpc>
                <a:spcPct val="100000"/>
              </a:lnSpc>
              <a:spcBef>
                <a:spcPts val="0"/>
              </a:spcBef>
              <a:spcAft>
                <a:spcPts val="0"/>
              </a:spcAft>
              <a:buClr>
                <a:srgbClr val="292929"/>
              </a:buClr>
              <a:buSzPts val="1500"/>
              <a:buFont typeface="Georgia"/>
              <a:buChar char="●"/>
            </a:pPr>
            <a:r>
              <a:rPr lang="en" sz="1500">
                <a:solidFill>
                  <a:srgbClr val="292929"/>
                </a:solidFill>
                <a:highlight>
                  <a:srgbClr val="FFFFFF"/>
                </a:highlight>
                <a:latin typeface="Georgia"/>
                <a:ea typeface="Georgia"/>
                <a:cs typeface="Georgia"/>
                <a:sym typeface="Georgia"/>
              </a:rPr>
              <a:t>This part of the SHA-512 algorithm consists of several ‘Rounds’ and an addition operation.</a:t>
            </a:r>
            <a:endParaRPr sz="1500">
              <a:solidFill>
                <a:srgbClr val="292929"/>
              </a:solidFill>
              <a:highlight>
                <a:srgbClr val="FFFFFF"/>
              </a:highlight>
              <a:latin typeface="Georgia"/>
              <a:ea typeface="Georgia"/>
              <a:cs typeface="Georgia"/>
              <a:sym typeface="Georgia"/>
            </a:endParaRPr>
          </a:p>
          <a:p>
            <a:pPr indent="0" lvl="0" marL="0" rtl="0" algn="l">
              <a:spcBef>
                <a:spcPts val="0"/>
              </a:spcBef>
              <a:spcAft>
                <a:spcPts val="0"/>
              </a:spcAft>
              <a:buNone/>
            </a:pPr>
            <a:r>
              <a:t/>
            </a:r>
            <a:endParaRPr/>
          </a:p>
        </p:txBody>
      </p:sp>
      <p:pic>
        <p:nvPicPr>
          <p:cNvPr id="304" name="Google Shape;304;p52"/>
          <p:cNvPicPr preferRelativeResize="0"/>
          <p:nvPr/>
        </p:nvPicPr>
        <p:blipFill>
          <a:blip r:embed="rId3">
            <a:alphaModFix/>
          </a:blip>
          <a:stretch>
            <a:fillRect/>
          </a:stretch>
        </p:blipFill>
        <p:spPr>
          <a:xfrm>
            <a:off x="543675" y="1890750"/>
            <a:ext cx="7776050" cy="3016675"/>
          </a:xfrm>
          <a:prstGeom prst="rect">
            <a:avLst/>
          </a:prstGeom>
          <a:noFill/>
          <a:ln>
            <a:noFill/>
          </a:ln>
        </p:spPr>
      </p:pic>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sp>
        <p:nvSpPr>
          <p:cNvPr id="309" name="Google Shape;309;p5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b="1" lang="en" sz="1500">
                <a:solidFill>
                  <a:srgbClr val="292929"/>
                </a:solidFill>
                <a:highlight>
                  <a:srgbClr val="FFFFFF"/>
                </a:highlight>
                <a:latin typeface="Georgia"/>
                <a:ea typeface="Georgia"/>
                <a:cs typeface="Georgia"/>
                <a:sym typeface="Georgia"/>
              </a:rPr>
              <a:t>Rounds</a:t>
            </a:r>
            <a:endParaRPr/>
          </a:p>
        </p:txBody>
      </p:sp>
      <p:pic>
        <p:nvPicPr>
          <p:cNvPr id="310" name="Google Shape;310;p53"/>
          <p:cNvPicPr preferRelativeResize="0"/>
          <p:nvPr/>
        </p:nvPicPr>
        <p:blipFill>
          <a:blip r:embed="rId3">
            <a:alphaModFix/>
          </a:blip>
          <a:stretch>
            <a:fillRect/>
          </a:stretch>
        </p:blipFill>
        <p:spPr>
          <a:xfrm>
            <a:off x="1648727" y="0"/>
            <a:ext cx="6814076" cy="5143500"/>
          </a:xfrm>
          <a:prstGeom prst="rect">
            <a:avLst/>
          </a:prstGeom>
          <a:noFill/>
          <a:ln>
            <a:noFill/>
          </a:ln>
        </p:spPr>
      </p:pic>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5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Difference between different SHA versions</a:t>
            </a:r>
            <a:endParaRPr/>
          </a:p>
        </p:txBody>
      </p:sp>
      <p:pic>
        <p:nvPicPr>
          <p:cNvPr id="316" name="Google Shape;316;p54"/>
          <p:cNvPicPr preferRelativeResize="0"/>
          <p:nvPr/>
        </p:nvPicPr>
        <p:blipFill>
          <a:blip r:embed="rId3">
            <a:alphaModFix/>
          </a:blip>
          <a:stretch>
            <a:fillRect/>
          </a:stretch>
        </p:blipFill>
        <p:spPr>
          <a:xfrm>
            <a:off x="658150" y="1208975"/>
            <a:ext cx="7833275" cy="3853575"/>
          </a:xfrm>
          <a:prstGeom prst="rect">
            <a:avLst/>
          </a:prstGeom>
          <a:noFill/>
          <a:ln>
            <a:noFill/>
          </a:ln>
        </p:spPr>
      </p:pic>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0" name="Shape 320"/>
        <p:cNvGrpSpPr/>
        <p:nvPr/>
      </p:nvGrpSpPr>
      <p:grpSpPr>
        <a:xfrm>
          <a:off x="0" y="0"/>
          <a:ext cx="0" cy="0"/>
          <a:chOff x="0" y="0"/>
          <a:chExt cx="0" cy="0"/>
        </a:xfrm>
      </p:grpSpPr>
      <p:sp>
        <p:nvSpPr>
          <p:cNvPr id="321" name="Google Shape;321;p5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Steganography</a:t>
            </a:r>
            <a:endParaRPr/>
          </a:p>
        </p:txBody>
      </p:sp>
      <p:sp>
        <p:nvSpPr>
          <p:cNvPr id="322" name="Google Shape;322;p55"/>
          <p:cNvSpPr txBox="1"/>
          <p:nvPr>
            <p:ph idx="1" type="body"/>
          </p:nvPr>
        </p:nvSpPr>
        <p:spPr>
          <a:xfrm>
            <a:off x="311700" y="966575"/>
            <a:ext cx="8520600" cy="3416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Char char="●"/>
            </a:pPr>
            <a:r>
              <a:rPr lang="en" sz="1600">
                <a:solidFill>
                  <a:schemeClr val="dk1"/>
                </a:solidFill>
              </a:rPr>
              <a:t>It is a method that attempts to hide the existence of a message or communication.</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The word “steganography” comes from the two Greek words: steganos meaning “covered” and graphein meaning “to write” that means “concealed writing.”</a:t>
            </a:r>
            <a:endParaRPr sz="1600">
              <a:solidFill>
                <a:schemeClr val="dk1"/>
              </a:solidFill>
            </a:endParaRPr>
          </a:p>
          <a:p>
            <a:pPr indent="0" lvl="0" marL="0" rtl="0" algn="l">
              <a:spcBef>
                <a:spcPts val="1200"/>
              </a:spcBef>
              <a:spcAft>
                <a:spcPts val="0"/>
              </a:spcAft>
              <a:buClr>
                <a:schemeClr val="dk1"/>
              </a:buClr>
              <a:buSzPts val="1100"/>
              <a:buFont typeface="Arial"/>
              <a:buNone/>
            </a:pPr>
            <a:r>
              <a:rPr b="1" lang="en" sz="1600">
                <a:solidFill>
                  <a:schemeClr val="dk1"/>
                </a:solidFill>
              </a:rPr>
              <a:t>Steganalysis</a:t>
            </a:r>
            <a:endParaRPr b="1" sz="1600">
              <a:solidFill>
                <a:schemeClr val="dk1"/>
              </a:solidFill>
            </a:endParaRPr>
          </a:p>
          <a:p>
            <a:pPr indent="-330200" lvl="0" marL="457200" rtl="0" algn="l">
              <a:spcBef>
                <a:spcPts val="1200"/>
              </a:spcBef>
              <a:spcAft>
                <a:spcPts val="0"/>
              </a:spcAft>
              <a:buClr>
                <a:schemeClr val="dk1"/>
              </a:buClr>
              <a:buSzPts val="1600"/>
              <a:buChar char="●"/>
            </a:pPr>
            <a:r>
              <a:rPr lang="en" sz="1600">
                <a:solidFill>
                  <a:schemeClr val="dk1"/>
                </a:solidFill>
              </a:rPr>
              <a:t>Steganalysis is the art and science of detecting messages that are hidden in images,</a:t>
            </a:r>
            <a:endParaRPr sz="1600">
              <a:solidFill>
                <a:schemeClr val="dk1"/>
              </a:solidFill>
            </a:endParaRPr>
          </a:p>
          <a:p>
            <a:pPr indent="0" lvl="0" marL="0" rtl="0" algn="l">
              <a:spcBef>
                <a:spcPts val="1200"/>
              </a:spcBef>
              <a:spcAft>
                <a:spcPts val="0"/>
              </a:spcAft>
              <a:buClr>
                <a:schemeClr val="dk1"/>
              </a:buClr>
              <a:buSzPts val="1100"/>
              <a:buFont typeface="Arial"/>
              <a:buNone/>
            </a:pPr>
            <a:r>
              <a:rPr lang="en" sz="1600">
                <a:solidFill>
                  <a:schemeClr val="dk1"/>
                </a:solidFill>
              </a:rPr>
              <a:t>audio/video files using steganography.</a:t>
            </a:r>
            <a:endParaRPr sz="1600">
              <a:solidFill>
                <a:schemeClr val="dk1"/>
              </a:solidFill>
            </a:endParaRPr>
          </a:p>
          <a:p>
            <a:pPr indent="-330200" lvl="0" marL="457200" rtl="0" algn="l">
              <a:spcBef>
                <a:spcPts val="1200"/>
              </a:spcBef>
              <a:spcAft>
                <a:spcPts val="0"/>
              </a:spcAft>
              <a:buClr>
                <a:schemeClr val="dk1"/>
              </a:buClr>
              <a:buSzPts val="1600"/>
              <a:buChar char="●"/>
            </a:pPr>
            <a:r>
              <a:rPr lang="en" sz="1600">
                <a:solidFill>
                  <a:schemeClr val="dk1"/>
                </a:solidFill>
              </a:rPr>
              <a:t>Automated tools are used to detect such </a:t>
            </a:r>
            <a:r>
              <a:rPr lang="en" sz="1600">
                <a:solidFill>
                  <a:schemeClr val="dk1"/>
                </a:solidFill>
              </a:rPr>
              <a:t>steganography</a:t>
            </a:r>
            <a:r>
              <a:rPr lang="en" sz="1600">
                <a:solidFill>
                  <a:schemeClr val="dk1"/>
                </a:solidFill>
              </a:rPr>
              <a:t> data/information hidden in the image and audio and/or video files.</a:t>
            </a:r>
            <a:endParaRPr sz="1600">
              <a:solidFill>
                <a:schemeClr val="dk1"/>
              </a:solidFill>
            </a:endParaRPr>
          </a:p>
          <a:p>
            <a:pPr indent="0" lvl="0" marL="0" rtl="0" algn="l">
              <a:spcBef>
                <a:spcPts val="1200"/>
              </a:spcBef>
              <a:spcAft>
                <a:spcPts val="1200"/>
              </a:spcAft>
              <a:buNone/>
            </a:pPr>
            <a:r>
              <a:t/>
            </a:r>
            <a:endParaRPr sz="1600">
              <a:solidFill>
                <a:schemeClr val="dk1"/>
              </a:solidFill>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6" name="Shape 326"/>
        <p:cNvGrpSpPr/>
        <p:nvPr/>
      </p:nvGrpSpPr>
      <p:grpSpPr>
        <a:xfrm>
          <a:off x="0" y="0"/>
          <a:ext cx="0" cy="0"/>
          <a:chOff x="0" y="0"/>
          <a:chExt cx="0" cy="0"/>
        </a:xfrm>
      </p:grpSpPr>
      <p:sp>
        <p:nvSpPr>
          <p:cNvPr id="327" name="Google Shape;327;p56"/>
          <p:cNvSpPr txBox="1"/>
          <p:nvPr>
            <p:ph type="title"/>
          </p:nvPr>
        </p:nvSpPr>
        <p:spPr>
          <a:xfrm>
            <a:off x="311700" y="3087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Tools</a:t>
            </a:r>
            <a:endParaRPr/>
          </a:p>
        </p:txBody>
      </p:sp>
      <p:sp>
        <p:nvSpPr>
          <p:cNvPr id="328" name="Google Shape;328;p56"/>
          <p:cNvSpPr txBox="1"/>
          <p:nvPr>
            <p:ph idx="1" type="body"/>
          </p:nvPr>
        </p:nvSpPr>
        <p:spPr>
          <a:xfrm>
            <a:off x="311700" y="881400"/>
            <a:ext cx="8520600" cy="3939900"/>
          </a:xfrm>
          <a:prstGeom prst="rect">
            <a:avLst/>
          </a:prstGeom>
        </p:spPr>
        <p:txBody>
          <a:bodyPr anchorCtr="0" anchor="t" bIns="91425" lIns="91425" spcFirstLastPara="1" rIns="91425" wrap="square" tIns="91425">
            <a:noAutofit/>
          </a:bodyPr>
          <a:lstStyle/>
          <a:p>
            <a:pPr indent="-351155" lvl="0" marL="457200" rtl="0" algn="l">
              <a:lnSpc>
                <a:spcPct val="95000"/>
              </a:lnSpc>
              <a:spcBef>
                <a:spcPts val="0"/>
              </a:spcBef>
              <a:spcAft>
                <a:spcPts val="0"/>
              </a:spcAft>
              <a:buClr>
                <a:schemeClr val="dk1"/>
              </a:buClr>
              <a:buSzPts val="1930"/>
              <a:buChar char="●"/>
            </a:pPr>
            <a:r>
              <a:rPr b="1" lang="en" sz="1802">
                <a:solidFill>
                  <a:schemeClr val="dk1"/>
                </a:solidFill>
                <a:highlight>
                  <a:schemeClr val="lt1"/>
                </a:highlight>
                <a:latin typeface="Roboto"/>
                <a:ea typeface="Roboto"/>
                <a:cs typeface="Roboto"/>
                <a:sym typeface="Roboto"/>
              </a:rPr>
              <a:t>Steghide</a:t>
            </a:r>
            <a:r>
              <a:rPr lang="en" sz="1802">
                <a:solidFill>
                  <a:schemeClr val="dk1"/>
                </a:solidFill>
                <a:highlight>
                  <a:schemeClr val="lt1"/>
                </a:highlight>
                <a:latin typeface="Roboto"/>
                <a:ea typeface="Roboto"/>
                <a:cs typeface="Roboto"/>
                <a:sym typeface="Roboto"/>
              </a:rPr>
              <a:t> is a steganography program that hides data in various kinds of image and audio files, only supports these file formats: JPEG,WAV, BMP and AU.</a:t>
            </a:r>
            <a:endParaRPr sz="1802">
              <a:solidFill>
                <a:schemeClr val="dk1"/>
              </a:solidFill>
              <a:highlight>
                <a:schemeClr val="lt1"/>
              </a:highlight>
              <a:latin typeface="Roboto"/>
              <a:ea typeface="Roboto"/>
              <a:cs typeface="Roboto"/>
              <a:sym typeface="Roboto"/>
            </a:endParaRPr>
          </a:p>
          <a:p>
            <a:pPr indent="-343058" lvl="0" marL="457200" rtl="0" algn="l">
              <a:lnSpc>
                <a:spcPct val="95000"/>
              </a:lnSpc>
              <a:spcBef>
                <a:spcPts val="0"/>
              </a:spcBef>
              <a:spcAft>
                <a:spcPts val="0"/>
              </a:spcAft>
              <a:buClr>
                <a:schemeClr val="dk1"/>
              </a:buClr>
              <a:buSzPts val="1803"/>
              <a:buFont typeface="Roboto"/>
              <a:buChar char="●"/>
            </a:pPr>
            <a:r>
              <a:rPr b="1" lang="en" sz="1802">
                <a:solidFill>
                  <a:schemeClr val="dk1"/>
                </a:solidFill>
                <a:highlight>
                  <a:schemeClr val="lt1"/>
                </a:highlight>
                <a:latin typeface="Roboto"/>
                <a:ea typeface="Roboto"/>
                <a:cs typeface="Roboto"/>
                <a:sym typeface="Roboto"/>
              </a:rPr>
              <a:t>Foremost</a:t>
            </a:r>
            <a:r>
              <a:rPr lang="en" sz="1802">
                <a:solidFill>
                  <a:schemeClr val="dk1"/>
                </a:solidFill>
                <a:highlight>
                  <a:schemeClr val="lt1"/>
                </a:highlight>
                <a:latin typeface="Roboto"/>
                <a:ea typeface="Roboto"/>
                <a:cs typeface="Roboto"/>
                <a:sym typeface="Roboto"/>
              </a:rPr>
              <a:t> is a program that recovers files based on their headers, footers and internal data structures, found it useful when dealing with png images.</a:t>
            </a:r>
            <a:endParaRPr sz="1802">
              <a:solidFill>
                <a:schemeClr val="dk1"/>
              </a:solidFill>
              <a:highlight>
                <a:schemeClr val="lt1"/>
              </a:highlight>
              <a:latin typeface="Roboto"/>
              <a:ea typeface="Roboto"/>
              <a:cs typeface="Roboto"/>
              <a:sym typeface="Roboto"/>
            </a:endParaRPr>
          </a:p>
          <a:p>
            <a:pPr indent="-343058" lvl="0" marL="457200" rtl="0" algn="l">
              <a:lnSpc>
                <a:spcPct val="95000"/>
              </a:lnSpc>
              <a:spcBef>
                <a:spcPts val="0"/>
              </a:spcBef>
              <a:spcAft>
                <a:spcPts val="0"/>
              </a:spcAft>
              <a:buClr>
                <a:schemeClr val="dk1"/>
              </a:buClr>
              <a:buSzPts val="1803"/>
              <a:buFont typeface="Roboto"/>
              <a:buChar char="●"/>
            </a:pPr>
            <a:r>
              <a:rPr b="1" lang="en" sz="1802">
                <a:solidFill>
                  <a:schemeClr val="dk1"/>
                </a:solidFill>
                <a:highlight>
                  <a:schemeClr val="lt1"/>
                </a:highlight>
                <a:latin typeface="Roboto"/>
                <a:ea typeface="Roboto"/>
                <a:cs typeface="Roboto"/>
                <a:sym typeface="Roboto"/>
              </a:rPr>
              <a:t>Strings</a:t>
            </a:r>
            <a:r>
              <a:rPr lang="en" sz="1802">
                <a:solidFill>
                  <a:schemeClr val="dk1"/>
                </a:solidFill>
                <a:highlight>
                  <a:schemeClr val="lt1"/>
                </a:highlight>
                <a:latin typeface="Roboto"/>
                <a:ea typeface="Roboto"/>
                <a:cs typeface="Roboto"/>
                <a:sym typeface="Roboto"/>
              </a:rPr>
              <a:t> is a linux tool that displays printable strings in a file. That simple tool can be very helpful when solving stego challenges.</a:t>
            </a:r>
            <a:endParaRPr sz="1802">
              <a:solidFill>
                <a:schemeClr val="dk1"/>
              </a:solidFill>
              <a:highlight>
                <a:schemeClr val="lt1"/>
              </a:highlight>
              <a:latin typeface="Roboto"/>
              <a:ea typeface="Roboto"/>
              <a:cs typeface="Roboto"/>
              <a:sym typeface="Roboto"/>
            </a:endParaRPr>
          </a:p>
          <a:p>
            <a:pPr indent="-343058" lvl="0" marL="457200" rtl="0" algn="l">
              <a:lnSpc>
                <a:spcPct val="95000"/>
              </a:lnSpc>
              <a:spcBef>
                <a:spcPts val="0"/>
              </a:spcBef>
              <a:spcAft>
                <a:spcPts val="0"/>
              </a:spcAft>
              <a:buClr>
                <a:schemeClr val="dk1"/>
              </a:buClr>
              <a:buSzPts val="1803"/>
              <a:buFont typeface="Roboto"/>
              <a:buChar char="●"/>
            </a:pPr>
            <a:r>
              <a:rPr b="1" lang="en" sz="1802">
                <a:solidFill>
                  <a:schemeClr val="dk1"/>
                </a:solidFill>
                <a:highlight>
                  <a:schemeClr val="lt1"/>
                </a:highlight>
                <a:latin typeface="Roboto"/>
                <a:ea typeface="Roboto"/>
                <a:cs typeface="Roboto"/>
                <a:sym typeface="Roboto"/>
              </a:rPr>
              <a:t>Binwalk</a:t>
            </a:r>
            <a:r>
              <a:rPr lang="en" sz="1802">
                <a:solidFill>
                  <a:schemeClr val="dk1"/>
                </a:solidFill>
                <a:highlight>
                  <a:schemeClr val="lt1"/>
                </a:highlight>
                <a:latin typeface="Roboto"/>
                <a:ea typeface="Roboto"/>
                <a:cs typeface="Roboto"/>
                <a:sym typeface="Roboto"/>
              </a:rPr>
              <a:t> is a tool for searching binary files like images and audio files for embedded files and data.</a:t>
            </a:r>
            <a:endParaRPr sz="1802">
              <a:solidFill>
                <a:schemeClr val="dk1"/>
              </a:solidFill>
              <a:highlight>
                <a:schemeClr val="lt1"/>
              </a:highlight>
              <a:latin typeface="Roboto"/>
              <a:ea typeface="Roboto"/>
              <a:cs typeface="Roboto"/>
              <a:sym typeface="Roboto"/>
            </a:endParaRPr>
          </a:p>
          <a:p>
            <a:pPr indent="-343058" lvl="0" marL="457200" rtl="0" algn="l">
              <a:lnSpc>
                <a:spcPct val="95000"/>
              </a:lnSpc>
              <a:spcBef>
                <a:spcPts val="0"/>
              </a:spcBef>
              <a:spcAft>
                <a:spcPts val="0"/>
              </a:spcAft>
              <a:buClr>
                <a:schemeClr val="dk1"/>
              </a:buClr>
              <a:buSzPts val="1803"/>
              <a:buFont typeface="Roboto"/>
              <a:buChar char="●"/>
            </a:pPr>
            <a:r>
              <a:rPr b="1" lang="en" sz="1802">
                <a:solidFill>
                  <a:schemeClr val="dk1"/>
                </a:solidFill>
                <a:highlight>
                  <a:schemeClr val="lt1"/>
                </a:highlight>
                <a:latin typeface="Roboto"/>
                <a:ea typeface="Roboto"/>
                <a:cs typeface="Roboto"/>
                <a:sym typeface="Roboto"/>
              </a:rPr>
              <a:t>Zsteg</a:t>
            </a:r>
            <a:r>
              <a:rPr lang="en" sz="1802">
                <a:solidFill>
                  <a:schemeClr val="dk1"/>
                </a:solidFill>
                <a:highlight>
                  <a:schemeClr val="lt1"/>
                </a:highlight>
                <a:latin typeface="Roboto"/>
                <a:ea typeface="Roboto"/>
                <a:cs typeface="Roboto"/>
                <a:sym typeface="Roboto"/>
              </a:rPr>
              <a:t> is a tool that can detect hidden data in png and bmp files.</a:t>
            </a:r>
            <a:endParaRPr sz="1802">
              <a:solidFill>
                <a:schemeClr val="dk1"/>
              </a:solidFill>
              <a:highlight>
                <a:schemeClr val="lt1"/>
              </a:highlight>
              <a:latin typeface="Roboto"/>
              <a:ea typeface="Roboto"/>
              <a:cs typeface="Roboto"/>
              <a:sym typeface="Roboto"/>
            </a:endParaRPr>
          </a:p>
          <a:p>
            <a:pPr indent="-343058" lvl="0" marL="457200" rtl="0" algn="l">
              <a:lnSpc>
                <a:spcPct val="95000"/>
              </a:lnSpc>
              <a:spcBef>
                <a:spcPts val="0"/>
              </a:spcBef>
              <a:spcAft>
                <a:spcPts val="0"/>
              </a:spcAft>
              <a:buClr>
                <a:schemeClr val="dk1"/>
              </a:buClr>
              <a:buSzPts val="1803"/>
              <a:buFont typeface="Roboto"/>
              <a:buChar char="●"/>
            </a:pPr>
            <a:r>
              <a:rPr b="1" lang="en" sz="1802">
                <a:solidFill>
                  <a:schemeClr val="dk1"/>
                </a:solidFill>
                <a:highlight>
                  <a:schemeClr val="lt1"/>
                </a:highlight>
                <a:latin typeface="Roboto"/>
                <a:ea typeface="Roboto"/>
                <a:cs typeface="Roboto"/>
                <a:sym typeface="Roboto"/>
              </a:rPr>
              <a:t>WavSteg </a:t>
            </a:r>
            <a:r>
              <a:rPr lang="en" sz="1802">
                <a:solidFill>
                  <a:schemeClr val="dk1"/>
                </a:solidFill>
                <a:highlight>
                  <a:schemeClr val="lt1"/>
                </a:highlight>
                <a:latin typeface="Roboto"/>
                <a:ea typeface="Roboto"/>
                <a:cs typeface="Roboto"/>
                <a:sym typeface="Roboto"/>
              </a:rPr>
              <a:t>is a python3 tool that can hide data and files in way files and can also extract data from wav files.</a:t>
            </a:r>
            <a:endParaRPr sz="1802">
              <a:solidFill>
                <a:schemeClr val="dk1"/>
              </a:solidFill>
              <a:highlight>
                <a:schemeClr val="lt1"/>
              </a:highlight>
              <a:latin typeface="Roboto"/>
              <a:ea typeface="Roboto"/>
              <a:cs typeface="Roboto"/>
              <a:sym typeface="Roboto"/>
            </a:endParaRPr>
          </a:p>
          <a:p>
            <a:pPr indent="-343058" lvl="0" marL="457200" rtl="0" algn="l">
              <a:lnSpc>
                <a:spcPct val="95000"/>
              </a:lnSpc>
              <a:spcBef>
                <a:spcPts val="0"/>
              </a:spcBef>
              <a:spcAft>
                <a:spcPts val="0"/>
              </a:spcAft>
              <a:buClr>
                <a:schemeClr val="dk1"/>
              </a:buClr>
              <a:buSzPts val="1803"/>
              <a:buFont typeface="Roboto"/>
              <a:buChar char="●"/>
            </a:pPr>
            <a:r>
              <a:rPr b="1" lang="en" sz="1802">
                <a:solidFill>
                  <a:schemeClr val="dk1"/>
                </a:solidFill>
                <a:highlight>
                  <a:schemeClr val="lt1"/>
                </a:highlight>
                <a:latin typeface="Roboto"/>
                <a:ea typeface="Roboto"/>
                <a:cs typeface="Roboto"/>
                <a:sym typeface="Roboto"/>
              </a:rPr>
              <a:t>Sonic visualizer</a:t>
            </a:r>
            <a:r>
              <a:rPr lang="en" sz="1802">
                <a:solidFill>
                  <a:schemeClr val="dk1"/>
                </a:solidFill>
                <a:highlight>
                  <a:schemeClr val="lt1"/>
                </a:highlight>
                <a:latin typeface="Roboto"/>
                <a:ea typeface="Roboto"/>
                <a:cs typeface="Roboto"/>
                <a:sym typeface="Roboto"/>
              </a:rPr>
              <a:t> is a tool for viewing and analyzing the contents of audio files, however it can be helpful when dealing with audio steganography.</a:t>
            </a:r>
            <a:endParaRPr sz="1802">
              <a:solidFill>
                <a:schemeClr val="dk1"/>
              </a:solidFill>
              <a:highlight>
                <a:schemeClr val="lt1"/>
              </a:highlight>
              <a:latin typeface="Roboto"/>
              <a:ea typeface="Roboto"/>
              <a:cs typeface="Roboto"/>
              <a:sym typeface="Roboto"/>
            </a:endParaRPr>
          </a:p>
          <a:p>
            <a:pPr indent="0" lvl="0" marL="0" rtl="0" algn="l">
              <a:lnSpc>
                <a:spcPct val="95000"/>
              </a:lnSpc>
              <a:spcBef>
                <a:spcPts val="1200"/>
              </a:spcBef>
              <a:spcAft>
                <a:spcPts val="0"/>
              </a:spcAft>
              <a:buSzPts val="935"/>
              <a:buNone/>
            </a:pPr>
            <a:r>
              <a:t/>
            </a:r>
            <a:endParaRPr sz="1165">
              <a:solidFill>
                <a:srgbClr val="EAEAEA"/>
              </a:solidFill>
              <a:highlight>
                <a:srgbClr val="1F242C"/>
              </a:highlight>
              <a:latin typeface="Courier New"/>
              <a:ea typeface="Courier New"/>
              <a:cs typeface="Courier New"/>
              <a:sym typeface="Courier New"/>
            </a:endParaRPr>
          </a:p>
          <a:p>
            <a:pPr indent="0" lvl="0" marL="457200" rtl="0" algn="l">
              <a:lnSpc>
                <a:spcPct val="95000"/>
              </a:lnSpc>
              <a:spcBef>
                <a:spcPts val="1200"/>
              </a:spcBef>
              <a:spcAft>
                <a:spcPts val="1200"/>
              </a:spcAft>
              <a:buSzPts val="935"/>
              <a:buNone/>
            </a:pPr>
            <a:r>
              <a:t/>
            </a:r>
            <a:endParaRPr sz="1165">
              <a:solidFill>
                <a:srgbClr val="EAEAEA"/>
              </a:solidFill>
              <a:highlight>
                <a:srgbClr val="1F242C"/>
              </a:highlight>
              <a:latin typeface="Courier New"/>
              <a:ea typeface="Courier New"/>
              <a:cs typeface="Courier New"/>
              <a:sym typeface="Courier New"/>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9" name="Shape 79"/>
        <p:cNvGrpSpPr/>
        <p:nvPr/>
      </p:nvGrpSpPr>
      <p:grpSpPr>
        <a:xfrm>
          <a:off x="0" y="0"/>
          <a:ext cx="0" cy="0"/>
          <a:chOff x="0" y="0"/>
          <a:chExt cx="0" cy="0"/>
        </a:xfrm>
      </p:grpSpPr>
      <p:sp>
        <p:nvSpPr>
          <p:cNvPr id="80" name="Google Shape;80;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Cipher suite</a:t>
            </a:r>
            <a:endParaRPr/>
          </a:p>
        </p:txBody>
      </p:sp>
      <p:sp>
        <p:nvSpPr>
          <p:cNvPr id="81" name="Google Shape;81;p17"/>
          <p:cNvSpPr txBox="1"/>
          <p:nvPr>
            <p:ph idx="1" type="body"/>
          </p:nvPr>
        </p:nvSpPr>
        <p:spPr>
          <a:xfrm>
            <a:off x="311700" y="1195200"/>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050">
                <a:solidFill>
                  <a:srgbClr val="444444"/>
                </a:solidFill>
                <a:highlight>
                  <a:srgbClr val="FFFFFF"/>
                </a:highlight>
              </a:rPr>
              <a:t>The combination of key exchange, hash, and encryption algorithms defines a cipher suite for each SSL session.</a:t>
            </a:r>
            <a:endParaRPr sz="1050">
              <a:solidFill>
                <a:srgbClr val="444444"/>
              </a:solidFill>
              <a:highlight>
                <a:srgbClr val="FFFFFF"/>
              </a:highlight>
            </a:endParaRPr>
          </a:p>
          <a:p>
            <a:pPr indent="0" lvl="0" marL="0" rtl="0" algn="l">
              <a:spcBef>
                <a:spcPts val="1200"/>
              </a:spcBef>
              <a:spcAft>
                <a:spcPts val="0"/>
              </a:spcAft>
              <a:buNone/>
            </a:pPr>
            <a:r>
              <a:rPr lang="en" sz="1050">
                <a:solidFill>
                  <a:srgbClr val="444444"/>
                </a:solidFill>
                <a:highlight>
                  <a:srgbClr val="FFFFFF"/>
                </a:highlight>
              </a:rPr>
              <a:t>Example:</a:t>
            </a:r>
            <a:endParaRPr sz="1050">
              <a:solidFill>
                <a:srgbClr val="444444"/>
              </a:solidFill>
              <a:highlight>
                <a:srgbClr val="FFFFFF"/>
              </a:highlight>
            </a:endParaRPr>
          </a:p>
          <a:p>
            <a:pPr indent="0" lvl="0" marL="0" rtl="0" algn="l">
              <a:spcBef>
                <a:spcPts val="1200"/>
              </a:spcBef>
              <a:spcAft>
                <a:spcPts val="0"/>
              </a:spcAft>
              <a:buNone/>
            </a:pPr>
            <a:r>
              <a:t/>
            </a:r>
            <a:endParaRPr sz="1050">
              <a:solidFill>
                <a:srgbClr val="444444"/>
              </a:solidFill>
              <a:highlight>
                <a:srgbClr val="FFFFFF"/>
              </a:highlight>
            </a:endParaRPr>
          </a:p>
          <a:p>
            <a:pPr indent="0" lvl="0" marL="0" rtl="0" algn="l">
              <a:spcBef>
                <a:spcPts val="1200"/>
              </a:spcBef>
              <a:spcAft>
                <a:spcPts val="0"/>
              </a:spcAft>
              <a:buNone/>
            </a:pPr>
            <a:r>
              <a:t/>
            </a:r>
            <a:endParaRPr sz="1050">
              <a:solidFill>
                <a:srgbClr val="444444"/>
              </a:solidFill>
              <a:highlight>
                <a:srgbClr val="FFFFFF"/>
              </a:highlight>
            </a:endParaRPr>
          </a:p>
          <a:p>
            <a:pPr indent="0" lvl="0" marL="0" rtl="0" algn="l">
              <a:spcBef>
                <a:spcPts val="1200"/>
              </a:spcBef>
              <a:spcAft>
                <a:spcPts val="0"/>
              </a:spcAft>
              <a:buClr>
                <a:schemeClr val="dk1"/>
              </a:buClr>
              <a:buSzPts val="1100"/>
              <a:buFont typeface="Arial"/>
              <a:buNone/>
            </a:pPr>
            <a:r>
              <a:rPr b="1" lang="en" sz="2500">
                <a:solidFill>
                  <a:srgbClr val="444444"/>
                </a:solidFill>
                <a:highlight>
                  <a:srgbClr val="FFFFFF"/>
                </a:highlight>
              </a:rPr>
              <a:t>Compression Algorithms</a:t>
            </a:r>
            <a:endParaRPr b="1" sz="2500">
              <a:solidFill>
                <a:srgbClr val="444444"/>
              </a:solidFill>
              <a:highlight>
                <a:srgbClr val="FFFFFF"/>
              </a:highlight>
            </a:endParaRPr>
          </a:p>
          <a:p>
            <a:pPr indent="0" lvl="0" marL="0" rtl="0" algn="just">
              <a:spcBef>
                <a:spcPts val="1200"/>
              </a:spcBef>
              <a:spcAft>
                <a:spcPts val="0"/>
              </a:spcAft>
              <a:buClr>
                <a:schemeClr val="dk1"/>
              </a:buClr>
              <a:buSzPts val="1100"/>
              <a:buFont typeface="Arial"/>
              <a:buNone/>
            </a:pPr>
            <a:r>
              <a:rPr lang="en" sz="1050">
                <a:solidFill>
                  <a:srgbClr val="444444"/>
                </a:solidFill>
                <a:highlight>
                  <a:srgbClr val="FFFFFF"/>
                </a:highlight>
              </a:rPr>
              <a:t>Compression is optional in SSLv3. No specific compression algorithm is defined for SSLv3. Therefore, the default compression method is NULL.</a:t>
            </a:r>
            <a:endParaRPr sz="1050">
              <a:solidFill>
                <a:srgbClr val="444444"/>
              </a:solidFill>
              <a:highlight>
                <a:srgbClr val="FFFFFF"/>
              </a:highlight>
            </a:endParaRPr>
          </a:p>
          <a:p>
            <a:pPr indent="0" lvl="0" marL="0" rtl="0" algn="l">
              <a:spcBef>
                <a:spcPts val="0"/>
              </a:spcBef>
              <a:spcAft>
                <a:spcPts val="0"/>
              </a:spcAft>
              <a:buNone/>
            </a:pPr>
            <a:r>
              <a:t/>
            </a:r>
            <a:endParaRPr sz="1050">
              <a:solidFill>
                <a:srgbClr val="444444"/>
              </a:solidFill>
              <a:highlight>
                <a:srgbClr val="FFFFFF"/>
              </a:highlight>
            </a:endParaRPr>
          </a:p>
          <a:p>
            <a:pPr indent="0" lvl="0" marL="0" rtl="0" algn="l">
              <a:spcBef>
                <a:spcPts val="1200"/>
              </a:spcBef>
              <a:spcAft>
                <a:spcPts val="1200"/>
              </a:spcAft>
              <a:buNone/>
            </a:pPr>
            <a:r>
              <a:t/>
            </a:r>
            <a:endParaRPr sz="1050">
              <a:solidFill>
                <a:srgbClr val="444444"/>
              </a:solidFill>
              <a:highlight>
                <a:srgbClr val="FFFFFF"/>
              </a:highlight>
            </a:endParaRPr>
          </a:p>
        </p:txBody>
      </p:sp>
      <p:pic>
        <p:nvPicPr>
          <p:cNvPr id="82" name="Google Shape;82;p17"/>
          <p:cNvPicPr preferRelativeResize="0"/>
          <p:nvPr/>
        </p:nvPicPr>
        <p:blipFill>
          <a:blip r:embed="rId3">
            <a:alphaModFix/>
          </a:blip>
          <a:stretch>
            <a:fillRect/>
          </a:stretch>
        </p:blipFill>
        <p:spPr>
          <a:xfrm>
            <a:off x="442913" y="1926200"/>
            <a:ext cx="8258175" cy="6455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 name="Shape 86"/>
        <p:cNvGrpSpPr/>
        <p:nvPr/>
      </p:nvGrpSpPr>
      <p:grpSpPr>
        <a:xfrm>
          <a:off x="0" y="0"/>
          <a:ext cx="0" cy="0"/>
          <a:chOff x="0" y="0"/>
          <a:chExt cx="0" cy="0"/>
        </a:xfrm>
      </p:grpSpPr>
      <p:sp>
        <p:nvSpPr>
          <p:cNvPr id="87" name="Google Shape;87;p18"/>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b="1" lang="en" sz="2500">
                <a:solidFill>
                  <a:srgbClr val="444444"/>
                </a:solidFill>
                <a:highlight>
                  <a:srgbClr val="FFFFFF"/>
                </a:highlight>
              </a:rPr>
              <a:t>Sessions and Connections</a:t>
            </a:r>
            <a:endParaRPr sz="2500"/>
          </a:p>
        </p:txBody>
      </p:sp>
      <p:sp>
        <p:nvSpPr>
          <p:cNvPr id="88" name="Google Shape;88;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050">
                <a:solidFill>
                  <a:srgbClr val="444444"/>
                </a:solidFill>
                <a:highlight>
                  <a:srgbClr val="FFFFFF"/>
                </a:highlight>
              </a:rPr>
              <a:t>In a session, one party has the role of a client and the other the role of a server; in a connection, both parties have equal roles, they are peers.</a:t>
            </a:r>
            <a:endParaRPr/>
          </a:p>
        </p:txBody>
      </p:sp>
      <p:pic>
        <p:nvPicPr>
          <p:cNvPr id="89" name="Google Shape;89;p18"/>
          <p:cNvPicPr preferRelativeResize="0"/>
          <p:nvPr/>
        </p:nvPicPr>
        <p:blipFill>
          <a:blip r:embed="rId3">
            <a:alphaModFix/>
          </a:blip>
          <a:stretch>
            <a:fillRect/>
          </a:stretch>
        </p:blipFill>
        <p:spPr>
          <a:xfrm>
            <a:off x="885750" y="1459248"/>
            <a:ext cx="6987076" cy="28028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 name="Shape 93"/>
        <p:cNvGrpSpPr/>
        <p:nvPr/>
      </p:nvGrpSpPr>
      <p:grpSpPr>
        <a:xfrm>
          <a:off x="0" y="0"/>
          <a:ext cx="0" cy="0"/>
          <a:chOff x="0" y="0"/>
          <a:chExt cx="0" cy="0"/>
        </a:xfrm>
      </p:grpSpPr>
      <p:sp>
        <p:nvSpPr>
          <p:cNvPr id="94" name="Google Shape;94;p1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00">
                <a:solidFill>
                  <a:srgbClr val="444444"/>
                </a:solidFill>
                <a:highlight>
                  <a:srgbClr val="FFFFFF"/>
                </a:highlight>
              </a:rPr>
              <a:t>Four Protocols of SSL</a:t>
            </a:r>
            <a:endParaRPr sz="2500"/>
          </a:p>
        </p:txBody>
      </p:sp>
      <p:pic>
        <p:nvPicPr>
          <p:cNvPr id="95" name="Google Shape;95;p19"/>
          <p:cNvPicPr preferRelativeResize="0"/>
          <p:nvPr/>
        </p:nvPicPr>
        <p:blipFill>
          <a:blip r:embed="rId3">
            <a:alphaModFix/>
          </a:blip>
          <a:stretch>
            <a:fillRect/>
          </a:stretch>
        </p:blipFill>
        <p:spPr>
          <a:xfrm>
            <a:off x="437125" y="960325"/>
            <a:ext cx="7499775" cy="34164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0"/>
          <p:cNvSpPr txBox="1"/>
          <p:nvPr>
            <p:ph type="title"/>
          </p:nvPr>
        </p:nvSpPr>
        <p:spPr>
          <a:xfrm>
            <a:off x="471925" y="46637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00">
                <a:solidFill>
                  <a:srgbClr val="444444"/>
                </a:solidFill>
                <a:highlight>
                  <a:srgbClr val="FFFFFF"/>
                </a:highlight>
              </a:rPr>
              <a:t>Handshake Protocol</a:t>
            </a:r>
            <a:endParaRPr sz="2500"/>
          </a:p>
        </p:txBody>
      </p:sp>
      <p:pic>
        <p:nvPicPr>
          <p:cNvPr id="101" name="Google Shape;101;p20"/>
          <p:cNvPicPr preferRelativeResize="0"/>
          <p:nvPr/>
        </p:nvPicPr>
        <p:blipFill>
          <a:blip r:embed="rId3">
            <a:alphaModFix/>
          </a:blip>
          <a:stretch>
            <a:fillRect/>
          </a:stretch>
        </p:blipFill>
        <p:spPr>
          <a:xfrm>
            <a:off x="311700" y="1095350"/>
            <a:ext cx="7411374" cy="38209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 name="Shape 105"/>
        <p:cNvGrpSpPr/>
        <p:nvPr/>
      </p:nvGrpSpPr>
      <p:grpSpPr>
        <a:xfrm>
          <a:off x="0" y="0"/>
          <a:ext cx="0" cy="0"/>
          <a:chOff x="0" y="0"/>
          <a:chExt cx="0" cy="0"/>
        </a:xfrm>
      </p:grpSpPr>
      <p:sp>
        <p:nvSpPr>
          <p:cNvPr id="106" name="Google Shape;106;p2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2500">
                <a:solidFill>
                  <a:srgbClr val="444444"/>
                </a:solidFill>
                <a:highlight>
                  <a:srgbClr val="FFFFFF"/>
                </a:highlight>
              </a:rPr>
              <a:t>Phase I of Handshake Protocol</a:t>
            </a:r>
            <a:endParaRPr sz="2500"/>
          </a:p>
        </p:txBody>
      </p:sp>
      <p:sp>
        <p:nvSpPr>
          <p:cNvPr id="107" name="Google Shape;107;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just">
              <a:spcBef>
                <a:spcPts val="0"/>
              </a:spcBef>
              <a:spcAft>
                <a:spcPts val="0"/>
              </a:spcAft>
              <a:buClr>
                <a:schemeClr val="dk1"/>
              </a:buClr>
              <a:buSzPts val="1100"/>
              <a:buFont typeface="Arial"/>
              <a:buNone/>
            </a:pPr>
            <a:r>
              <a:rPr lang="en" sz="1550">
                <a:solidFill>
                  <a:srgbClr val="444444"/>
                </a:solidFill>
                <a:highlight>
                  <a:srgbClr val="FFFFFF"/>
                </a:highlight>
              </a:rPr>
              <a:t>After Phase I, the client and server know the following:</a:t>
            </a:r>
            <a:endParaRPr sz="1550">
              <a:solidFill>
                <a:srgbClr val="444444"/>
              </a:solidFill>
              <a:highlight>
                <a:srgbClr val="FFFFFF"/>
              </a:highlight>
            </a:endParaRPr>
          </a:p>
          <a:p>
            <a:pPr indent="0" lvl="0" marL="0" rtl="0" algn="just">
              <a:spcBef>
                <a:spcPts val="0"/>
              </a:spcBef>
              <a:spcAft>
                <a:spcPts val="0"/>
              </a:spcAft>
              <a:buClr>
                <a:schemeClr val="dk1"/>
              </a:buClr>
              <a:buSzPts val="1100"/>
              <a:buFont typeface="Arial"/>
              <a:buNone/>
            </a:pPr>
            <a:r>
              <a:rPr lang="en" sz="1550">
                <a:solidFill>
                  <a:srgbClr val="444444"/>
                </a:solidFill>
                <a:highlight>
                  <a:srgbClr val="FFFFFF"/>
                </a:highlight>
              </a:rPr>
              <a:t>❏ The version of SSL</a:t>
            </a:r>
            <a:endParaRPr sz="1550">
              <a:solidFill>
                <a:srgbClr val="444444"/>
              </a:solidFill>
              <a:highlight>
                <a:srgbClr val="FFFFFF"/>
              </a:highlight>
            </a:endParaRPr>
          </a:p>
          <a:p>
            <a:pPr indent="0" lvl="0" marL="0" rtl="0" algn="just">
              <a:spcBef>
                <a:spcPts val="0"/>
              </a:spcBef>
              <a:spcAft>
                <a:spcPts val="0"/>
              </a:spcAft>
              <a:buNone/>
            </a:pPr>
            <a:r>
              <a:rPr lang="en" sz="1550">
                <a:solidFill>
                  <a:srgbClr val="444444"/>
                </a:solidFill>
                <a:highlight>
                  <a:srgbClr val="FFFFFF"/>
                </a:highlight>
              </a:rPr>
              <a:t>❏ The algorithms for </a:t>
            </a:r>
            <a:endParaRPr sz="1550">
              <a:solidFill>
                <a:srgbClr val="444444"/>
              </a:solidFill>
              <a:highlight>
                <a:srgbClr val="FFFFFF"/>
              </a:highlight>
            </a:endParaRPr>
          </a:p>
          <a:p>
            <a:pPr indent="0" lvl="0" marL="0" rtl="0" algn="just">
              <a:spcBef>
                <a:spcPts val="0"/>
              </a:spcBef>
              <a:spcAft>
                <a:spcPts val="0"/>
              </a:spcAft>
              <a:buNone/>
            </a:pPr>
            <a:r>
              <a:rPr lang="en" sz="1550">
                <a:solidFill>
                  <a:srgbClr val="444444"/>
                </a:solidFill>
                <a:highlight>
                  <a:srgbClr val="FFFFFF"/>
                </a:highlight>
              </a:rPr>
              <a:t>key exchange, message</a:t>
            </a:r>
            <a:endParaRPr sz="1550">
              <a:solidFill>
                <a:srgbClr val="444444"/>
              </a:solidFill>
              <a:highlight>
                <a:srgbClr val="FFFFFF"/>
              </a:highlight>
            </a:endParaRPr>
          </a:p>
          <a:p>
            <a:pPr indent="0" lvl="0" marL="0" rtl="0" algn="just">
              <a:spcBef>
                <a:spcPts val="0"/>
              </a:spcBef>
              <a:spcAft>
                <a:spcPts val="0"/>
              </a:spcAft>
              <a:buClr>
                <a:schemeClr val="dk1"/>
              </a:buClr>
              <a:buSzPts val="1100"/>
              <a:buFont typeface="Arial"/>
              <a:buNone/>
            </a:pPr>
            <a:r>
              <a:rPr lang="en" sz="1550">
                <a:solidFill>
                  <a:srgbClr val="444444"/>
                </a:solidFill>
                <a:highlight>
                  <a:srgbClr val="FFFFFF"/>
                </a:highlight>
              </a:rPr>
              <a:t>authentication, and encryption</a:t>
            </a:r>
            <a:endParaRPr sz="1550">
              <a:solidFill>
                <a:srgbClr val="444444"/>
              </a:solidFill>
              <a:highlight>
                <a:srgbClr val="FFFFFF"/>
              </a:highlight>
            </a:endParaRPr>
          </a:p>
          <a:p>
            <a:pPr indent="0" lvl="0" marL="0" rtl="0" algn="just">
              <a:spcBef>
                <a:spcPts val="0"/>
              </a:spcBef>
              <a:spcAft>
                <a:spcPts val="0"/>
              </a:spcAft>
              <a:buNone/>
            </a:pPr>
            <a:r>
              <a:rPr lang="en" sz="1550">
                <a:solidFill>
                  <a:srgbClr val="444444"/>
                </a:solidFill>
                <a:highlight>
                  <a:srgbClr val="FFFFFF"/>
                </a:highlight>
              </a:rPr>
              <a:t>❏ The compression</a:t>
            </a:r>
            <a:endParaRPr sz="1550">
              <a:solidFill>
                <a:srgbClr val="444444"/>
              </a:solidFill>
              <a:highlight>
                <a:srgbClr val="FFFFFF"/>
              </a:highlight>
            </a:endParaRPr>
          </a:p>
          <a:p>
            <a:pPr indent="0" lvl="0" marL="0" rtl="0" algn="just">
              <a:spcBef>
                <a:spcPts val="0"/>
              </a:spcBef>
              <a:spcAft>
                <a:spcPts val="0"/>
              </a:spcAft>
              <a:buClr>
                <a:schemeClr val="dk1"/>
              </a:buClr>
              <a:buSzPts val="1100"/>
              <a:buFont typeface="Arial"/>
              <a:buNone/>
            </a:pPr>
            <a:r>
              <a:rPr lang="en" sz="1550">
                <a:solidFill>
                  <a:srgbClr val="444444"/>
                </a:solidFill>
                <a:highlight>
                  <a:srgbClr val="FFFFFF"/>
                </a:highlight>
              </a:rPr>
              <a:t> method</a:t>
            </a:r>
            <a:endParaRPr sz="1550">
              <a:solidFill>
                <a:srgbClr val="444444"/>
              </a:solidFill>
              <a:highlight>
                <a:srgbClr val="FFFFFF"/>
              </a:highlight>
            </a:endParaRPr>
          </a:p>
          <a:p>
            <a:pPr indent="0" lvl="0" marL="0" rtl="0" algn="just">
              <a:spcBef>
                <a:spcPts val="0"/>
              </a:spcBef>
              <a:spcAft>
                <a:spcPts val="0"/>
              </a:spcAft>
              <a:buNone/>
            </a:pPr>
            <a:r>
              <a:rPr lang="en" sz="1550">
                <a:solidFill>
                  <a:srgbClr val="444444"/>
                </a:solidFill>
                <a:highlight>
                  <a:srgbClr val="FFFFFF"/>
                </a:highlight>
              </a:rPr>
              <a:t>❏ The two random </a:t>
            </a:r>
            <a:endParaRPr sz="1550">
              <a:solidFill>
                <a:srgbClr val="444444"/>
              </a:solidFill>
              <a:highlight>
                <a:srgbClr val="FFFFFF"/>
              </a:highlight>
            </a:endParaRPr>
          </a:p>
          <a:p>
            <a:pPr indent="0" lvl="0" marL="0" rtl="0" algn="just">
              <a:spcBef>
                <a:spcPts val="0"/>
              </a:spcBef>
              <a:spcAft>
                <a:spcPts val="0"/>
              </a:spcAft>
              <a:buNone/>
            </a:pPr>
            <a:r>
              <a:rPr lang="en" sz="1550">
                <a:solidFill>
                  <a:srgbClr val="444444"/>
                </a:solidFill>
                <a:highlight>
                  <a:srgbClr val="FFFFFF"/>
                </a:highlight>
              </a:rPr>
              <a:t>numbers for key </a:t>
            </a:r>
            <a:endParaRPr sz="1550">
              <a:solidFill>
                <a:srgbClr val="444444"/>
              </a:solidFill>
              <a:highlight>
                <a:srgbClr val="FFFFFF"/>
              </a:highlight>
            </a:endParaRPr>
          </a:p>
          <a:p>
            <a:pPr indent="0" lvl="0" marL="0" rtl="0" algn="just">
              <a:spcBef>
                <a:spcPts val="0"/>
              </a:spcBef>
              <a:spcAft>
                <a:spcPts val="0"/>
              </a:spcAft>
              <a:buClr>
                <a:schemeClr val="dk1"/>
              </a:buClr>
              <a:buSzPts val="1100"/>
              <a:buFont typeface="Arial"/>
              <a:buNone/>
            </a:pPr>
            <a:r>
              <a:rPr lang="en" sz="1550">
                <a:solidFill>
                  <a:srgbClr val="444444"/>
                </a:solidFill>
                <a:highlight>
                  <a:srgbClr val="FFFFFF"/>
                </a:highlight>
              </a:rPr>
              <a:t>generation</a:t>
            </a:r>
            <a:endParaRPr sz="1550">
              <a:solidFill>
                <a:srgbClr val="444444"/>
              </a:solidFill>
              <a:highlight>
                <a:srgbClr val="FFFFFF"/>
              </a:highlight>
            </a:endParaRPr>
          </a:p>
          <a:p>
            <a:pPr indent="0" lvl="0" marL="0" rtl="0" algn="l">
              <a:spcBef>
                <a:spcPts val="0"/>
              </a:spcBef>
              <a:spcAft>
                <a:spcPts val="1200"/>
              </a:spcAft>
              <a:buNone/>
            </a:pPr>
            <a:r>
              <a:t/>
            </a:r>
            <a:endParaRPr sz="2300"/>
          </a:p>
        </p:txBody>
      </p:sp>
      <p:pic>
        <p:nvPicPr>
          <p:cNvPr id="108" name="Google Shape;108;p21"/>
          <p:cNvPicPr preferRelativeResize="0"/>
          <p:nvPr/>
        </p:nvPicPr>
        <p:blipFill>
          <a:blip r:embed="rId3">
            <a:alphaModFix/>
          </a:blip>
          <a:stretch>
            <a:fillRect/>
          </a:stretch>
        </p:blipFill>
        <p:spPr>
          <a:xfrm>
            <a:off x="3178621" y="1534825"/>
            <a:ext cx="5871704" cy="34164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